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6"/>
  </p:notesMasterIdLst>
  <p:handoutMasterIdLst>
    <p:handoutMasterId r:id="rId67"/>
  </p:handoutMasterIdLst>
  <p:sldIdLst>
    <p:sldId id="267" r:id="rId2"/>
    <p:sldId id="269" r:id="rId3"/>
    <p:sldId id="375" r:id="rId4"/>
    <p:sldId id="292" r:id="rId5"/>
    <p:sldId id="373" r:id="rId6"/>
    <p:sldId id="374"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76" r:id="rId21"/>
    <p:sldId id="377" r:id="rId22"/>
    <p:sldId id="379" r:id="rId23"/>
    <p:sldId id="378" r:id="rId24"/>
    <p:sldId id="345" r:id="rId25"/>
    <p:sldId id="346" r:id="rId26"/>
    <p:sldId id="349" r:id="rId27"/>
    <p:sldId id="352" r:id="rId28"/>
    <p:sldId id="351" r:id="rId29"/>
    <p:sldId id="347" r:id="rId30"/>
    <p:sldId id="353" r:id="rId31"/>
    <p:sldId id="34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29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375"/>
            <p14:sldId id="292"/>
            <p14:sldId id="373"/>
            <p14:sldId id="374"/>
            <p14:sldId id="332"/>
            <p14:sldId id="333"/>
            <p14:sldId id="334"/>
            <p14:sldId id="335"/>
            <p14:sldId id="336"/>
            <p14:sldId id="337"/>
            <p14:sldId id="338"/>
            <p14:sldId id="339"/>
            <p14:sldId id="340"/>
            <p14:sldId id="341"/>
            <p14:sldId id="342"/>
            <p14:sldId id="343"/>
            <p14:sldId id="344"/>
            <p14:sldId id="376"/>
            <p14:sldId id="377"/>
            <p14:sldId id="379"/>
            <p14:sldId id="378"/>
            <p14:sldId id="345"/>
            <p14:sldId id="346"/>
            <p14:sldId id="349"/>
            <p14:sldId id="352"/>
            <p14:sldId id="351"/>
            <p14:sldId id="347"/>
            <p14:sldId id="353"/>
            <p14:sldId id="348"/>
            <p14:sldId id="319"/>
            <p14:sldId id="320"/>
            <p14:sldId id="321"/>
            <p14:sldId id="322"/>
            <p14:sldId id="323"/>
            <p14:sldId id="324"/>
            <p14:sldId id="325"/>
            <p14:sldId id="326"/>
            <p14:sldId id="327"/>
            <p14:sldId id="328"/>
            <p14:sldId id="329"/>
            <p14:sldId id="330"/>
            <p14:sldId id="331"/>
            <p14:sldId id="293"/>
          </p14:sldIdLst>
        </p14:section>
        <p14:section name="Docker Analogy" id="{EABC066B-5259-47C6-8566-E682ABA9396B}">
          <p14:sldIdLst>
            <p14:sldId id="354"/>
            <p14:sldId id="355"/>
            <p14:sldId id="356"/>
            <p14:sldId id="357"/>
            <p14:sldId id="358"/>
            <p14:sldId id="359"/>
            <p14:sldId id="360"/>
            <p14:sldId id="361"/>
            <p14:sldId id="362"/>
            <p14:sldId id="363"/>
            <p14:sldId id="364"/>
            <p14:sldId id="365"/>
            <p14:sldId id="366"/>
          </p14:sldIdLst>
        </p14:section>
        <p14:section name="Docker 101" id="{88BE0F1B-79A4-4680-A338-B27188E66517}">
          <p14:sldIdLst>
            <p14:sldId id="367"/>
            <p14:sldId id="368"/>
            <p14:sldId id="369"/>
            <p14:sldId id="370"/>
            <p14:sldId id="371"/>
            <p14:sldId id="3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6692" autoAdjust="0"/>
  </p:normalViewPr>
  <p:slideViewPr>
    <p:cSldViewPr snapToGrid="0">
      <p:cViewPr varScale="1">
        <p:scale>
          <a:sx n="136" d="100"/>
          <a:sy n="136" d="100"/>
        </p:scale>
        <p:origin x="126" y="498"/>
      </p:cViewPr>
      <p:guideLst/>
    </p:cSldViewPr>
  </p:slideViewPr>
  <p:notesTextViewPr>
    <p:cViewPr>
      <p:scale>
        <a:sx n="1" d="1"/>
        <a:sy n="1" d="1"/>
      </p:scale>
      <p:origin x="0" y="0"/>
    </p:cViewPr>
  </p:notesTextViewPr>
  <p:notesViewPr>
    <p:cSldViewPr snapToGrid="0">
      <p:cViewPr varScale="1">
        <p:scale>
          <a:sx n="46" d="100"/>
          <a:sy n="46" d="100"/>
        </p:scale>
        <p:origin x="1944"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1A4C51F-AFC3-46E1-B380-34B5D9213477}" type="presOf" srcId="{A45AC6F6-C349-4177-9632-C3CEF214E8DF}" destId="{ADD5B5CC-DE68-4201-8D9E-3E21960169E6}" srcOrd="0" destOrd="0" presId="urn:microsoft.com/office/officeart/2005/8/layout/architecture"/>
    <dgm:cxn modelId="{3045E024-7CD5-4913-96B1-D7CFF5BE0B80}" type="presOf" srcId="{ED378E37-706B-4192-BB47-CD4BD4567EA0}" destId="{4F2CC554-3225-4628-B445-7A92EEF2C3BD}"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26382160-14A0-4DE1-B39B-EBD096D50740}" type="presOf" srcId="{E3553F23-FB63-46A5-8D2F-4733F6A833E6}" destId="{8E834D84-918C-42AF-8EB1-DB73C2F0EA87}"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469D4E7D-7E0F-4BB5-8A09-33D566F778F0}" srcId="{6019A26C-7928-455F-98AA-81579A4509FC}" destId="{21443F69-21D4-4298-A1A6-77E79E2536C0}" srcOrd="0" destOrd="0" parTransId="{270A3F39-0A78-4EFF-9D55-E8D32315A57E}" sibTransId="{6B2A30EB-1A82-4EA4-9D3B-EFF52B5FB6D5}"/>
    <dgm:cxn modelId="{3D38207F-AD82-4085-A8C7-368CE5FEE96C}" type="presOf" srcId="{21443F69-21D4-4298-A1A6-77E79E2536C0}" destId="{8CD9DBB6-FB6C-414C-8E33-C2EB5C79FEF6}" srcOrd="0" destOrd="0" presId="urn:microsoft.com/office/officeart/2005/8/layout/architecture"/>
    <dgm:cxn modelId="{0E20F883-FD5D-4C73-AB14-B51C9DF31801}" srcId="{21443F69-21D4-4298-A1A6-77E79E2536C0}" destId="{ED378E37-706B-4192-BB47-CD4BD4567EA0}" srcOrd="0" destOrd="0" parTransId="{1672EB65-B0AD-453A-8952-BFEDFA343964}" sibTransId="{44B4E168-4AC2-4BDE-9EA8-E80B73038C88}"/>
    <dgm:cxn modelId="{EFFB108F-DF6F-444B-A18E-3982E3F91F64}" srcId="{21443F69-21D4-4298-A1A6-77E79E2536C0}" destId="{B3ABD250-A5DE-4196-8E89-DF5BD732D8A6}" srcOrd="1" destOrd="0" parTransId="{FA08EEA5-3FF4-4D67-AD1F-855FD0DFA98E}" sibTransId="{A841E7BD-99C8-4A69-A895-3C66E9633144}"/>
    <dgm:cxn modelId="{981BBF90-E065-466D-94D9-BD99B7434F3A}" srcId="{5CF462E3-92E7-4127-91F3-26770C39284F}" destId="{6019A26C-7928-455F-98AA-81579A4509FC}" srcOrd="0" destOrd="0" parTransId="{AA5A1FFB-B95E-42EF-B025-F6D349ED7390}" sibTransId="{BAD33211-78A3-45DB-A40C-001746A1D8CF}"/>
    <dgm:cxn modelId="{93BCB5A4-1BC5-460C-AF1E-8BB6F36252A8}" type="presOf" srcId="{B3ABD250-A5DE-4196-8E89-DF5BD732D8A6}" destId="{4CB6BE25-C0AD-4491-999D-DF9ED8F046A1}" srcOrd="0" destOrd="0" presId="urn:microsoft.com/office/officeart/2005/8/layout/architecture"/>
    <dgm:cxn modelId="{BDF688BC-E0D5-42AB-B33C-D367A2FA43AB}" type="presOf" srcId="{5CF462E3-92E7-4127-91F3-26770C39284F}" destId="{7759BB7D-86CB-460E-841C-A142AB016B6B}"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D83CE4-BAFB-41A6-97D4-FA7916DA3BB5}" type="datetimeFigureOut">
              <a:rPr lang="en-US" smtClean="0"/>
              <a:t>8/31/2017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F6385-2E4D-44BC-A7A1-5EF758DD30F9}" type="slidenum">
              <a:rPr lang="en-US" smtClean="0"/>
              <a:t>‹#›</a:t>
            </a:fld>
            <a:endParaRPr lang="en-US"/>
          </a:p>
        </p:txBody>
      </p:sp>
    </p:spTree>
    <p:extLst>
      <p:ext uri="{BB962C8B-B14F-4D97-AF65-F5344CB8AC3E}">
        <p14:creationId xmlns:p14="http://schemas.microsoft.com/office/powerpoint/2010/main" val="212648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8/31/2017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en.wikipedia.org/wiki/Windows_Management_Instrumentation" TargetMode="External"/><Relationship Id="rId13" Type="http://schemas.openxmlformats.org/officeDocument/2006/relationships/hyperlink" Target="https://en.wikipedia.org/wiki/Windows_Server_2016#cite_note-27" TargetMode="External"/><Relationship Id="rId3" Type="http://schemas.openxmlformats.org/officeDocument/2006/relationships/hyperlink" Target="https://en.wikipedia.org/wiki/WoW64" TargetMode="External"/><Relationship Id="rId7" Type="http://schemas.openxmlformats.org/officeDocument/2006/relationships/hyperlink" Target="https://en.wikipedia.org/wiki/Remote_Desktop_Connection" TargetMode="External"/><Relationship Id="rId12" Type="http://schemas.openxmlformats.org/officeDocument/2006/relationships/hyperlink" Target="https://en.wikipedia.org/wiki/Windows_Server_2016#cite_note-26"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en.wikipedia.org/wiki/Login" TargetMode="External"/><Relationship Id="rId11" Type="http://schemas.openxmlformats.org/officeDocument/2006/relationships/hyperlink" Target="https://en.wikipedia.org/wiki/VHD_(file_format)" TargetMode="External"/><Relationship Id="rId5" Type="http://schemas.openxmlformats.org/officeDocument/2006/relationships/hyperlink" Target="https://en.wikipedia.org/wiki/System_console" TargetMode="External"/><Relationship Id="rId10" Type="http://schemas.openxmlformats.org/officeDocument/2006/relationships/hyperlink" Target="https://en.wikipedia.org/wiki/Windows_Server_2016#cite_note-25" TargetMode="External"/><Relationship Id="rId4" Type="http://schemas.openxmlformats.org/officeDocument/2006/relationships/hyperlink" Target="https://en.wikipedia.org/wiki/Windows_Installer" TargetMode="External"/><Relationship Id="rId9" Type="http://schemas.openxmlformats.org/officeDocument/2006/relationships/hyperlink" Target="https://en.wikipedia.org/wiki/Windows_PowerShel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10</a:t>
            </a:fld>
            <a:endParaRPr lang="en-US"/>
          </a:p>
        </p:txBody>
      </p:sp>
    </p:spTree>
    <p:extLst>
      <p:ext uri="{BB962C8B-B14F-4D97-AF65-F5344CB8AC3E}">
        <p14:creationId xmlns:p14="http://schemas.microsoft.com/office/powerpoint/2010/main" val="3940259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11</a:t>
            </a:fld>
            <a:endParaRPr lang="en-US"/>
          </a:p>
        </p:txBody>
      </p:sp>
    </p:spTree>
    <p:extLst>
      <p:ext uri="{BB962C8B-B14F-4D97-AF65-F5344CB8AC3E}">
        <p14:creationId xmlns:p14="http://schemas.microsoft.com/office/powerpoint/2010/main" val="291579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12</a:t>
            </a:fld>
            <a:endParaRPr lang="en-US"/>
          </a:p>
        </p:txBody>
      </p:sp>
    </p:spTree>
    <p:extLst>
      <p:ext uri="{BB962C8B-B14F-4D97-AF65-F5344CB8AC3E}">
        <p14:creationId xmlns:p14="http://schemas.microsoft.com/office/powerpoint/2010/main" val="2757106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13</a:t>
            </a:fld>
            <a:endParaRPr lang="en-US"/>
          </a:p>
        </p:txBody>
      </p:sp>
    </p:spTree>
    <p:extLst>
      <p:ext uri="{BB962C8B-B14F-4D97-AF65-F5344CB8AC3E}">
        <p14:creationId xmlns:p14="http://schemas.microsoft.com/office/powerpoint/2010/main" val="324323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14</a:t>
            </a:fld>
            <a:endParaRPr lang="en-US"/>
          </a:p>
        </p:txBody>
      </p:sp>
    </p:spTree>
    <p:extLst>
      <p:ext uri="{BB962C8B-B14F-4D97-AF65-F5344CB8AC3E}">
        <p14:creationId xmlns:p14="http://schemas.microsoft.com/office/powerpoint/2010/main" val="224241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process of building an image Docker will step through the instructions in your Dockerfile executing each in the order specified. As each instruction is examined Docker will look for an existing image in its cache that it can reuse, rather than creating a new (duplicate) image. If you do not want to use the cache at all you can use the --no-cache=true option on 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build command.</a:t>
            </a:r>
          </a:p>
          <a:p>
            <a:r>
              <a:rPr lang="en-US" sz="1200" b="0" i="0" kern="1200" dirty="0">
                <a:solidFill>
                  <a:schemeClr val="tx1"/>
                </a:solidFill>
                <a:effectLst/>
                <a:latin typeface="+mn-lt"/>
                <a:ea typeface="+mn-ea"/>
                <a:cs typeface="+mn-cs"/>
              </a:rPr>
              <a:t>However, if you do let Docker use its cache then it is very important to understand when it will, and will not, find a matching image. The basic rules that Docker will follow are outlined below:</a:t>
            </a:r>
          </a:p>
          <a:p>
            <a:r>
              <a:rPr lang="en-US" sz="1200" b="0" i="0" kern="1200" dirty="0">
                <a:solidFill>
                  <a:schemeClr val="tx1"/>
                </a:solidFill>
                <a:effectLst/>
                <a:latin typeface="+mn-lt"/>
                <a:ea typeface="+mn-ea"/>
                <a:cs typeface="+mn-cs"/>
              </a:rPr>
              <a:t>Starting with a parent image that is already in the cache, the next instruction is compared against all child images derived from that base image to see if one of them was built using the exact same instruction. If not, the cache is invalidated.</a:t>
            </a:r>
          </a:p>
          <a:p>
            <a:r>
              <a:rPr lang="en-US" sz="1200" b="0" i="0" kern="1200" dirty="0">
                <a:solidFill>
                  <a:schemeClr val="tx1"/>
                </a:solidFill>
                <a:effectLst/>
                <a:latin typeface="+mn-lt"/>
                <a:ea typeface="+mn-ea"/>
                <a:cs typeface="+mn-cs"/>
              </a:rPr>
              <a:t>In most cases simply comparing the instruction in the Dockerfile with one of the child images is sufficient. However, certain instructions require a little more examination and explanation.</a:t>
            </a:r>
          </a:p>
          <a:p>
            <a:r>
              <a:rPr lang="en-US" sz="1200" b="0" i="0" kern="1200" dirty="0">
                <a:solidFill>
                  <a:schemeClr val="tx1"/>
                </a:solidFill>
                <a:effectLst/>
                <a:latin typeface="+mn-lt"/>
                <a:ea typeface="+mn-ea"/>
                <a:cs typeface="+mn-cs"/>
              </a:rPr>
              <a:t>For the ADD and COPY instructions, the contents of the file(s) in the image are examined and a checksum is calculated for each file. The last-modified and last-accessed times of the file(s) are not considered in these checksums. During the cache lookup, the checksum is compared against the checksum in the existing images. If anything has changed in the file(s), such as the contents and metadata, then the cache is invalidated.</a:t>
            </a:r>
          </a:p>
          <a:p>
            <a:r>
              <a:rPr lang="en-US" sz="1200" b="0" i="0" kern="1200" dirty="0">
                <a:solidFill>
                  <a:schemeClr val="tx1"/>
                </a:solidFill>
                <a:effectLst/>
                <a:latin typeface="+mn-lt"/>
                <a:ea typeface="+mn-ea"/>
                <a:cs typeface="+mn-cs"/>
              </a:rPr>
              <a:t>Aside from the ADD and COPY commands, cache checking will not look at the files in the container to determine a cache match. For example, when processing a RUN apt-get -y update command the files updated in the container will not be examined to determine if a cache hit exists. In that case just the command string itself will be used to find a match.</a:t>
            </a:r>
          </a:p>
          <a:p>
            <a:r>
              <a:rPr lang="en-US" sz="1200" b="0" i="0" kern="1200" dirty="0">
                <a:solidFill>
                  <a:schemeClr val="tx1"/>
                </a:solidFill>
                <a:effectLst/>
                <a:latin typeface="+mn-lt"/>
                <a:ea typeface="+mn-ea"/>
                <a:cs typeface="+mn-cs"/>
              </a:rPr>
              <a:t>Once the cache is invalidated, all subsequent Dockerfile commands will generate new images and the cache will not be used.</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15</a:t>
            </a:fld>
            <a:endParaRPr lang="en-US"/>
          </a:p>
        </p:txBody>
      </p:sp>
    </p:spTree>
    <p:extLst>
      <p:ext uri="{BB962C8B-B14F-4D97-AF65-F5344CB8AC3E}">
        <p14:creationId xmlns:p14="http://schemas.microsoft.com/office/powerpoint/2010/main" val="576812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104108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591898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2361725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315992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a:t>
            </a:fld>
            <a:endParaRPr lang="en-US"/>
          </a:p>
        </p:txBody>
      </p:sp>
    </p:spTree>
    <p:extLst>
      <p:ext uri="{BB962C8B-B14F-4D97-AF65-F5344CB8AC3E}">
        <p14:creationId xmlns:p14="http://schemas.microsoft.com/office/powerpoint/2010/main" val="4520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554374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21</a:t>
            </a:fld>
            <a:endParaRPr lang="en-US"/>
          </a:p>
        </p:txBody>
      </p:sp>
    </p:spTree>
    <p:extLst>
      <p:ext uri="{BB962C8B-B14F-4D97-AF65-F5344CB8AC3E}">
        <p14:creationId xmlns:p14="http://schemas.microsoft.com/office/powerpoint/2010/main" val="3915611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22</a:t>
            </a:fld>
            <a:endParaRPr lang="en-US"/>
          </a:p>
        </p:txBody>
      </p:sp>
    </p:spTree>
    <p:extLst>
      <p:ext uri="{BB962C8B-B14F-4D97-AF65-F5344CB8AC3E}">
        <p14:creationId xmlns:p14="http://schemas.microsoft.com/office/powerpoint/2010/main" val="2034649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4260186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24</a:t>
            </a:fld>
            <a:endParaRPr lang="en-US"/>
          </a:p>
        </p:txBody>
      </p:sp>
    </p:spTree>
    <p:extLst>
      <p:ext uri="{BB962C8B-B14F-4D97-AF65-F5344CB8AC3E}">
        <p14:creationId xmlns:p14="http://schemas.microsoft.com/office/powerpoint/2010/main" val="3805823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1766920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1355288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a:t>Monetizing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3143870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28</a:t>
            </a:fld>
            <a:endParaRPr lang="en-US"/>
          </a:p>
        </p:txBody>
      </p:sp>
    </p:spTree>
    <p:extLst>
      <p:ext uri="{BB962C8B-B14F-4D97-AF65-F5344CB8AC3E}">
        <p14:creationId xmlns:p14="http://schemas.microsoft.com/office/powerpoint/2010/main" val="204415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29</a:t>
            </a:fld>
            <a:endParaRPr lang="en-US"/>
          </a:p>
        </p:txBody>
      </p:sp>
    </p:spTree>
    <p:extLst>
      <p:ext uri="{BB962C8B-B14F-4D97-AF65-F5344CB8AC3E}">
        <p14:creationId xmlns:p14="http://schemas.microsoft.com/office/powerpoint/2010/main" val="177502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Dockerfile is </a:t>
            </a:r>
            <a:r>
              <a:rPr lang="en-US" dirty="0" err="1"/>
              <a:t>geniusly</a:t>
            </a:r>
            <a:r>
              <a:rPr lang="en-US" dirty="0"/>
              <a:t>  simple</a:t>
            </a:r>
          </a:p>
          <a:p>
            <a:endParaRPr lang="en-US" dirty="0"/>
          </a:p>
          <a:p>
            <a:r>
              <a:rPr lang="en-US" dirty="0"/>
              <a:t>Best ideas are the simple ones that are well delivered.</a:t>
            </a:r>
          </a:p>
          <a:p>
            <a:endParaRPr lang="en-US" dirty="0"/>
          </a:p>
          <a:p>
            <a:r>
              <a:rPr lang="en-US" dirty="0"/>
              <a:t>DevOps IT industry gets it – we should be paying attention.</a:t>
            </a:r>
          </a:p>
        </p:txBody>
      </p:sp>
      <p:sp>
        <p:nvSpPr>
          <p:cNvPr id="4" name="Slide Number Placeholder 3"/>
          <p:cNvSpPr>
            <a:spLocks noGrp="1"/>
          </p:cNvSpPr>
          <p:nvPr>
            <p:ph type="sldNum" sz="quarter" idx="10"/>
          </p:nvPr>
        </p:nvSpPr>
        <p:spPr/>
        <p:txBody>
          <a:bodyPr/>
          <a:lstStyle/>
          <a:p>
            <a:fld id="{4FC2FA96-E043-47F1-B25A-65CD4606D510}" type="slidenum">
              <a:rPr lang="en-US" smtClean="0"/>
              <a:t>3</a:t>
            </a:fld>
            <a:endParaRPr lang="en-US"/>
          </a:p>
        </p:txBody>
      </p:sp>
    </p:spTree>
    <p:extLst>
      <p:ext uri="{BB962C8B-B14F-4D97-AF65-F5344CB8AC3E}">
        <p14:creationId xmlns:p14="http://schemas.microsoft.com/office/powerpoint/2010/main" val="216061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2221954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31</a:t>
            </a:fld>
            <a:endParaRPr lang="en-US"/>
          </a:p>
        </p:txBody>
      </p:sp>
    </p:spTree>
    <p:extLst>
      <p:ext uri="{BB962C8B-B14F-4D97-AF65-F5344CB8AC3E}">
        <p14:creationId xmlns:p14="http://schemas.microsoft.com/office/powerpoint/2010/main" val="404199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32</a:t>
            </a:fld>
            <a:endParaRPr lang="en-US"/>
          </a:p>
        </p:txBody>
      </p:sp>
    </p:spTree>
    <p:extLst>
      <p:ext uri="{BB962C8B-B14F-4D97-AF65-F5344CB8AC3E}">
        <p14:creationId xmlns:p14="http://schemas.microsoft.com/office/powerpoint/2010/main" val="158913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33</a:t>
            </a:fld>
            <a:endParaRPr lang="en-US"/>
          </a:p>
        </p:txBody>
      </p:sp>
    </p:spTree>
    <p:extLst>
      <p:ext uri="{BB962C8B-B14F-4D97-AF65-F5344CB8AC3E}">
        <p14:creationId xmlns:p14="http://schemas.microsoft.com/office/powerpoint/2010/main" val="3447781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34</a:t>
            </a:fld>
            <a:endParaRPr lang="en-US"/>
          </a:p>
        </p:txBody>
      </p:sp>
    </p:spTree>
    <p:extLst>
      <p:ext uri="{BB962C8B-B14F-4D97-AF65-F5344CB8AC3E}">
        <p14:creationId xmlns:p14="http://schemas.microsoft.com/office/powerpoint/2010/main" val="1021713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35</a:t>
            </a:fld>
            <a:endParaRPr lang="en-US"/>
          </a:p>
        </p:txBody>
      </p:sp>
    </p:spTree>
    <p:extLst>
      <p:ext uri="{BB962C8B-B14F-4D97-AF65-F5344CB8AC3E}">
        <p14:creationId xmlns:p14="http://schemas.microsoft.com/office/powerpoint/2010/main" val="3113353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2975827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37</a:t>
            </a:fld>
            <a:endParaRPr lang="en-US"/>
          </a:p>
        </p:txBody>
      </p:sp>
    </p:spTree>
    <p:extLst>
      <p:ext uri="{BB962C8B-B14F-4D97-AF65-F5344CB8AC3E}">
        <p14:creationId xmlns:p14="http://schemas.microsoft.com/office/powerpoint/2010/main" val="1363556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38</a:t>
            </a:fld>
            <a:endParaRPr lang="en-US"/>
          </a:p>
        </p:txBody>
      </p:sp>
    </p:spTree>
    <p:extLst>
      <p:ext uri="{BB962C8B-B14F-4D97-AF65-F5344CB8AC3E}">
        <p14:creationId xmlns:p14="http://schemas.microsoft.com/office/powerpoint/2010/main" val="4234837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39</a:t>
            </a:fld>
            <a:endParaRPr lang="en-US"/>
          </a:p>
        </p:txBody>
      </p:sp>
    </p:spTree>
    <p:extLst>
      <p:ext uri="{BB962C8B-B14F-4D97-AF65-F5344CB8AC3E}">
        <p14:creationId xmlns:p14="http://schemas.microsoft.com/office/powerpoint/2010/main" val="373409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a:t>
            </a:fld>
            <a:endParaRPr lang="en-US"/>
          </a:p>
        </p:txBody>
      </p:sp>
    </p:spTree>
    <p:extLst>
      <p:ext uri="{BB962C8B-B14F-4D97-AF65-F5344CB8AC3E}">
        <p14:creationId xmlns:p14="http://schemas.microsoft.com/office/powerpoint/2010/main" val="3499361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40</a:t>
            </a:fld>
            <a:endParaRPr lang="en-US"/>
          </a:p>
        </p:txBody>
      </p:sp>
    </p:spTree>
    <p:extLst>
      <p:ext uri="{BB962C8B-B14F-4D97-AF65-F5344CB8AC3E}">
        <p14:creationId xmlns:p14="http://schemas.microsoft.com/office/powerpoint/2010/main" val="2395280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41</a:t>
            </a:fld>
            <a:endParaRPr lang="en-US"/>
          </a:p>
        </p:txBody>
      </p:sp>
    </p:spTree>
    <p:extLst>
      <p:ext uri="{BB962C8B-B14F-4D97-AF65-F5344CB8AC3E}">
        <p14:creationId xmlns:p14="http://schemas.microsoft.com/office/powerpoint/2010/main" val="2380212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42</a:t>
            </a:fld>
            <a:endParaRPr lang="en-US"/>
          </a:p>
        </p:txBody>
      </p:sp>
    </p:spTree>
    <p:extLst>
      <p:ext uri="{BB962C8B-B14F-4D97-AF65-F5344CB8AC3E}">
        <p14:creationId xmlns:p14="http://schemas.microsoft.com/office/powerpoint/2010/main" val="1348665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43</a:t>
            </a:fld>
            <a:endParaRPr lang="en-US"/>
          </a:p>
        </p:txBody>
      </p:sp>
    </p:spTree>
    <p:extLst>
      <p:ext uri="{BB962C8B-B14F-4D97-AF65-F5344CB8AC3E}">
        <p14:creationId xmlns:p14="http://schemas.microsoft.com/office/powerpoint/2010/main" val="1513570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44</a:t>
            </a:fld>
            <a:endParaRPr lang="en-US"/>
          </a:p>
        </p:txBody>
      </p:sp>
    </p:spTree>
    <p:extLst>
      <p:ext uri="{BB962C8B-B14F-4D97-AF65-F5344CB8AC3E}">
        <p14:creationId xmlns:p14="http://schemas.microsoft.com/office/powerpoint/2010/main" val="800334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45</a:t>
            </a:fld>
            <a:endParaRPr lang="en-US"/>
          </a:p>
        </p:txBody>
      </p:sp>
    </p:spTree>
    <p:extLst>
      <p:ext uri="{BB962C8B-B14F-4D97-AF65-F5344CB8AC3E}">
        <p14:creationId xmlns:p14="http://schemas.microsoft.com/office/powerpoint/2010/main" val="371113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46</a:t>
            </a:fld>
            <a:endParaRPr lang="en-US"/>
          </a:p>
        </p:txBody>
      </p:sp>
    </p:spTree>
    <p:extLst>
      <p:ext uri="{BB962C8B-B14F-4D97-AF65-F5344CB8AC3E}">
        <p14:creationId xmlns:p14="http://schemas.microsoft.com/office/powerpoint/2010/main" val="3679239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47</a:t>
            </a:fld>
            <a:endParaRPr lang="en-US"/>
          </a:p>
        </p:txBody>
      </p:sp>
    </p:spTree>
    <p:extLst>
      <p:ext uri="{BB962C8B-B14F-4D97-AF65-F5344CB8AC3E}">
        <p14:creationId xmlns:p14="http://schemas.microsoft.com/office/powerpoint/2010/main" val="3305151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48</a:t>
            </a:fld>
            <a:endParaRPr lang="en-US"/>
          </a:p>
        </p:txBody>
      </p:sp>
    </p:spTree>
    <p:extLst>
      <p:ext uri="{BB962C8B-B14F-4D97-AF65-F5344CB8AC3E}">
        <p14:creationId xmlns:p14="http://schemas.microsoft.com/office/powerpoint/2010/main" val="4036891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49</a:t>
            </a:fld>
            <a:endParaRPr lang="en-US"/>
          </a:p>
        </p:txBody>
      </p:sp>
    </p:spTree>
    <p:extLst>
      <p:ext uri="{BB962C8B-B14F-4D97-AF65-F5344CB8AC3E}">
        <p14:creationId xmlns:p14="http://schemas.microsoft.com/office/powerpoint/2010/main" val="142158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a:t>
            </a:fld>
            <a:endParaRPr lang="en-US"/>
          </a:p>
        </p:txBody>
      </p:sp>
    </p:spTree>
    <p:extLst>
      <p:ext uri="{BB962C8B-B14F-4D97-AF65-F5344CB8AC3E}">
        <p14:creationId xmlns:p14="http://schemas.microsoft.com/office/powerpoint/2010/main" val="1869498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50</a:t>
            </a:fld>
            <a:endParaRPr lang="en-US"/>
          </a:p>
        </p:txBody>
      </p:sp>
    </p:spTree>
    <p:extLst>
      <p:ext uri="{BB962C8B-B14F-4D97-AF65-F5344CB8AC3E}">
        <p14:creationId xmlns:p14="http://schemas.microsoft.com/office/powerpoint/2010/main" val="145375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51</a:t>
            </a:fld>
            <a:endParaRPr lang="en-US"/>
          </a:p>
        </p:txBody>
      </p:sp>
    </p:spTree>
    <p:extLst>
      <p:ext uri="{BB962C8B-B14F-4D97-AF65-F5344CB8AC3E}">
        <p14:creationId xmlns:p14="http://schemas.microsoft.com/office/powerpoint/2010/main" val="2030919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52</a:t>
            </a:fld>
            <a:endParaRPr lang="en-US"/>
          </a:p>
        </p:txBody>
      </p:sp>
    </p:spTree>
    <p:extLst>
      <p:ext uri="{BB962C8B-B14F-4D97-AF65-F5344CB8AC3E}">
        <p14:creationId xmlns:p14="http://schemas.microsoft.com/office/powerpoint/2010/main" val="1645393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53</a:t>
            </a:fld>
            <a:endParaRPr lang="en-US"/>
          </a:p>
        </p:txBody>
      </p:sp>
    </p:spTree>
    <p:extLst>
      <p:ext uri="{BB962C8B-B14F-4D97-AF65-F5344CB8AC3E}">
        <p14:creationId xmlns:p14="http://schemas.microsoft.com/office/powerpoint/2010/main" val="3156989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54</a:t>
            </a:fld>
            <a:endParaRPr lang="en-US"/>
          </a:p>
        </p:txBody>
      </p:sp>
    </p:spTree>
    <p:extLst>
      <p:ext uri="{BB962C8B-B14F-4D97-AF65-F5344CB8AC3E}">
        <p14:creationId xmlns:p14="http://schemas.microsoft.com/office/powerpoint/2010/main" val="445784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55</a:t>
            </a:fld>
            <a:endParaRPr lang="en-US"/>
          </a:p>
        </p:txBody>
      </p:sp>
    </p:spTree>
    <p:extLst>
      <p:ext uri="{BB962C8B-B14F-4D97-AF65-F5344CB8AC3E}">
        <p14:creationId xmlns:p14="http://schemas.microsoft.com/office/powerpoint/2010/main" val="2250770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56</a:t>
            </a:fld>
            <a:endParaRPr lang="en-US"/>
          </a:p>
        </p:txBody>
      </p:sp>
    </p:spTree>
    <p:extLst>
      <p:ext uri="{BB962C8B-B14F-4D97-AF65-F5344CB8AC3E}">
        <p14:creationId xmlns:p14="http://schemas.microsoft.com/office/powerpoint/2010/main" val="1306084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57</a:t>
            </a:fld>
            <a:endParaRPr lang="en-US"/>
          </a:p>
        </p:txBody>
      </p:sp>
    </p:spTree>
    <p:extLst>
      <p:ext uri="{BB962C8B-B14F-4D97-AF65-F5344CB8AC3E}">
        <p14:creationId xmlns:p14="http://schemas.microsoft.com/office/powerpoint/2010/main" val="2251831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58</a:t>
            </a:fld>
            <a:endParaRPr lang="en-US"/>
          </a:p>
        </p:txBody>
      </p:sp>
    </p:spTree>
    <p:extLst>
      <p:ext uri="{BB962C8B-B14F-4D97-AF65-F5344CB8AC3E}">
        <p14:creationId xmlns:p14="http://schemas.microsoft.com/office/powerpoint/2010/main" val="764032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59</a:t>
            </a:fld>
            <a:endParaRPr lang="en-US"/>
          </a:p>
        </p:txBody>
      </p:sp>
    </p:spTree>
    <p:extLst>
      <p:ext uri="{BB962C8B-B14F-4D97-AF65-F5344CB8AC3E}">
        <p14:creationId xmlns:p14="http://schemas.microsoft.com/office/powerpoint/2010/main" val="237841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6</a:t>
            </a:fld>
            <a:endParaRPr lang="en-US"/>
          </a:p>
        </p:txBody>
      </p:sp>
    </p:spTree>
    <p:extLst>
      <p:ext uri="{BB962C8B-B14F-4D97-AF65-F5344CB8AC3E}">
        <p14:creationId xmlns:p14="http://schemas.microsoft.com/office/powerpoint/2010/main" val="25559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  No UI</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60</a:t>
            </a:fld>
            <a:endParaRPr lang="en-US"/>
          </a:p>
        </p:txBody>
      </p:sp>
    </p:spTree>
    <p:extLst>
      <p:ext uri="{BB962C8B-B14F-4D97-AF65-F5344CB8AC3E}">
        <p14:creationId xmlns:p14="http://schemas.microsoft.com/office/powerpoint/2010/main" val="3383282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the setup and maintenance of development environments and language-specific tooling. Focus on creating new features, fixing issues, and shipping software.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61</a:t>
            </a:fld>
            <a:endParaRPr lang="en-US"/>
          </a:p>
        </p:txBody>
      </p:sp>
    </p:spTree>
    <p:extLst>
      <p:ext uri="{BB962C8B-B14F-4D97-AF65-F5344CB8AC3E}">
        <p14:creationId xmlns:p14="http://schemas.microsoft.com/office/powerpoint/2010/main" val="10372600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creates a common framework for developers and sysadmins to work together on distributed applications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62</a:t>
            </a:fld>
            <a:endParaRPr lang="en-US"/>
          </a:p>
        </p:txBody>
      </p:sp>
    </p:spTree>
    <p:extLst>
      <p:ext uri="{BB962C8B-B14F-4D97-AF65-F5344CB8AC3E}">
        <p14:creationId xmlns:p14="http://schemas.microsoft.com/office/powerpoint/2010/main" val="29715719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allows you to dynamically change your application -- from adding new capabilities, to quickly changing problem areas.</a:t>
            </a:r>
          </a:p>
          <a:p>
            <a:endParaRPr lang="en-US" sz="1200" b="1"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63</a:t>
            </a:fld>
            <a:endParaRPr lang="en-US"/>
          </a:p>
        </p:txBody>
      </p:sp>
    </p:spTree>
    <p:extLst>
      <p:ext uri="{BB962C8B-B14F-4D97-AF65-F5344CB8AC3E}">
        <p14:creationId xmlns:p14="http://schemas.microsoft.com/office/powerpoint/2010/main" val="3295742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they code up, it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dev to test to production.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t>
            </a:r>
            <a:r>
              <a:rPr lang="en-US" dirty="0" err="1"/>
              <a:t>linux</a:t>
            </a:r>
            <a:r>
              <a:rPr lang="en-US" dirty="0"/>
              <a:t> vs Windows – Windows containers are windows only specific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Nano Server</a:t>
            </a:r>
            <a:r>
              <a:rPr lang="en-US" sz="1200" b="0" i="0" kern="1200" dirty="0">
                <a:solidFill>
                  <a:schemeClr val="tx1"/>
                </a:solidFill>
                <a:effectLst/>
                <a:latin typeface="+mn-lt"/>
                <a:ea typeface="+mn-ea"/>
                <a:cs typeface="+mn-cs"/>
              </a:rPr>
              <a:t>, which offers a minimal-footprint headless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Windows Server,</a:t>
            </a:r>
            <a:r>
              <a:rPr lang="en-US" sz="1200" b="0" i="0" kern="1200" baseline="0" dirty="0">
                <a:solidFill>
                  <a:schemeClr val="tx1"/>
                </a:solidFill>
                <a:effectLst/>
                <a:latin typeface="+mn-lt"/>
                <a:ea typeface="+mn-ea"/>
                <a:cs typeface="+mn-cs"/>
              </a:rPr>
              <a:t> light UI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announced a new installation option, Nano Server, which offers a minimal-footprint headless version of Windows Server. It excludes the graphical user interface, </a:t>
            </a:r>
            <a:r>
              <a:rPr lang="en-US" sz="1200" b="0" i="0" u="none" strike="noStrike" kern="1200" dirty="0">
                <a:solidFill>
                  <a:schemeClr val="tx1"/>
                </a:solidFill>
                <a:effectLst/>
                <a:latin typeface="+mn-lt"/>
                <a:ea typeface="+mn-ea"/>
                <a:cs typeface="+mn-cs"/>
                <a:hlinkClick r:id="rId3" tooltip="WoW64"/>
              </a:rPr>
              <a:t>WoW64</a:t>
            </a:r>
            <a:r>
              <a:rPr lang="en-US" sz="1200" b="0" i="0" kern="1200" dirty="0">
                <a:solidFill>
                  <a:schemeClr val="tx1"/>
                </a:solidFill>
                <a:effectLst/>
                <a:latin typeface="+mn-lt"/>
                <a:ea typeface="+mn-ea"/>
                <a:cs typeface="+mn-cs"/>
              </a:rPr>
              <a:t> (support for 32-bit software) and </a:t>
            </a:r>
            <a:r>
              <a:rPr lang="en-US" sz="1200" b="0" i="0" u="none" strike="noStrike" kern="1200" dirty="0">
                <a:solidFill>
                  <a:schemeClr val="tx1"/>
                </a:solidFill>
                <a:effectLst/>
                <a:latin typeface="+mn-lt"/>
                <a:ea typeface="+mn-ea"/>
                <a:cs typeface="+mn-cs"/>
                <a:hlinkClick r:id="rId4" tooltip="Windows Installer"/>
              </a:rPr>
              <a:t>Windows Installer</a:t>
            </a:r>
            <a:r>
              <a:rPr lang="en-US" sz="1200" b="0" i="0" kern="1200" dirty="0">
                <a:solidFill>
                  <a:schemeClr val="tx1"/>
                </a:solidFill>
                <a:effectLst/>
                <a:latin typeface="+mn-lt"/>
                <a:ea typeface="+mn-ea"/>
                <a:cs typeface="+mn-cs"/>
              </a:rPr>
              <a:t>. It does not support </a:t>
            </a:r>
            <a:r>
              <a:rPr lang="en-US" sz="1200" b="0" i="0" u="none" strike="noStrike" kern="1200" dirty="0">
                <a:solidFill>
                  <a:schemeClr val="tx1"/>
                </a:solidFill>
                <a:effectLst/>
                <a:latin typeface="+mn-lt"/>
                <a:ea typeface="+mn-ea"/>
                <a:cs typeface="+mn-cs"/>
                <a:hlinkClick r:id="rId5" tooltip="System console"/>
              </a:rPr>
              <a:t>console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Login"/>
              </a:rPr>
              <a:t>login</a:t>
            </a:r>
            <a:r>
              <a:rPr lang="en-US" sz="1200" b="0" i="0" kern="1200" dirty="0">
                <a:solidFill>
                  <a:schemeClr val="tx1"/>
                </a:solidFill>
                <a:effectLst/>
                <a:latin typeface="+mn-lt"/>
                <a:ea typeface="+mn-ea"/>
                <a:cs typeface="+mn-cs"/>
              </a:rPr>
              <a:t>, either locally or via </a:t>
            </a:r>
            <a:r>
              <a:rPr lang="en-US" sz="1200" b="0" i="0" u="none" strike="noStrike" kern="1200" dirty="0">
                <a:solidFill>
                  <a:schemeClr val="tx1"/>
                </a:solidFill>
                <a:effectLst/>
                <a:latin typeface="+mn-lt"/>
                <a:ea typeface="+mn-ea"/>
                <a:cs typeface="+mn-cs"/>
                <a:hlinkClick r:id="rId7" tooltip="Remote Desktop Connection"/>
              </a:rPr>
              <a:t>Remote Desktop Connection</a:t>
            </a:r>
            <a:r>
              <a:rPr lang="en-US" sz="1200" b="0" i="0" kern="1200" dirty="0">
                <a:solidFill>
                  <a:schemeClr val="tx1"/>
                </a:solidFill>
                <a:effectLst/>
                <a:latin typeface="+mn-lt"/>
                <a:ea typeface="+mn-ea"/>
                <a:cs typeface="+mn-cs"/>
              </a:rPr>
              <a:t>. All management is performed remotely via </a:t>
            </a:r>
            <a:r>
              <a:rPr lang="en-US" sz="1200" b="0" i="0" u="none" strike="noStrike" kern="1200" dirty="0">
                <a:solidFill>
                  <a:schemeClr val="tx1"/>
                </a:solidFill>
                <a:effectLst/>
                <a:latin typeface="+mn-lt"/>
                <a:ea typeface="+mn-ea"/>
                <a:cs typeface="+mn-cs"/>
                <a:hlinkClick r:id="rId8" tooltip="Windows Management Instrumentation"/>
              </a:rPr>
              <a:t>Windows Management Instrumentation</a:t>
            </a:r>
            <a:r>
              <a:rPr lang="en-US" sz="1200" b="0" i="0" kern="1200" dirty="0">
                <a:solidFill>
                  <a:schemeClr val="tx1"/>
                </a:solidFill>
                <a:effectLst/>
                <a:latin typeface="+mn-lt"/>
                <a:ea typeface="+mn-ea"/>
                <a:cs typeface="+mn-cs"/>
              </a:rPr>
              <a:t> (WMI), </a:t>
            </a:r>
            <a:r>
              <a:rPr lang="en-US" sz="1200" b="0" i="0" u="none" strike="noStrike" kern="1200" dirty="0">
                <a:solidFill>
                  <a:schemeClr val="tx1"/>
                </a:solidFill>
                <a:effectLst/>
                <a:latin typeface="+mn-lt"/>
                <a:ea typeface="+mn-ea"/>
                <a:cs typeface="+mn-cs"/>
                <a:hlinkClick r:id="rId9" tooltip="Windows PowerShell"/>
              </a:rPr>
              <a:t>Windows PowerShell</a:t>
            </a:r>
            <a:r>
              <a:rPr lang="en-US" sz="1200" b="0" i="0" kern="1200" dirty="0">
                <a:solidFill>
                  <a:schemeClr val="tx1"/>
                </a:solidFill>
                <a:effectLst/>
                <a:latin typeface="+mn-lt"/>
                <a:ea typeface="+mn-ea"/>
                <a:cs typeface="+mn-cs"/>
              </a:rPr>
              <a:t> and Remote Server Management Tools (a collection of web-based GUI and command line tools).</a:t>
            </a:r>
            <a:r>
              <a:rPr lang="en-US" sz="1200" b="0" i="0" u="none" strike="noStrike" kern="1200" baseline="30000" dirty="0">
                <a:solidFill>
                  <a:schemeClr val="tx1"/>
                </a:solidFill>
                <a:effectLst/>
                <a:latin typeface="+mn-lt"/>
                <a:ea typeface="+mn-ea"/>
                <a:cs typeface="+mn-cs"/>
                <a:hlinkClick r:id="rId10"/>
              </a:rPr>
              <a:t>[25]</a:t>
            </a:r>
            <a:r>
              <a:rPr lang="en-US" sz="1200" b="0" i="0" kern="1200" dirty="0">
                <a:solidFill>
                  <a:schemeClr val="tx1"/>
                </a:solidFill>
                <a:effectLst/>
                <a:latin typeface="+mn-lt"/>
                <a:ea typeface="+mn-ea"/>
                <a:cs typeface="+mn-cs"/>
              </a:rPr>
              <a:t> However, in Technical Preview 5, Microsoft has re-added the ability to administer Nano Server locally through PowerShell. According to Microsoft engineer Jeffrey </a:t>
            </a:r>
            <a:r>
              <a:rPr lang="en-US" sz="1200" b="0" i="0" kern="1200" dirty="0" err="1">
                <a:solidFill>
                  <a:schemeClr val="tx1"/>
                </a:solidFill>
                <a:effectLst/>
                <a:latin typeface="+mn-lt"/>
                <a:ea typeface="+mn-ea"/>
                <a:cs typeface="+mn-cs"/>
              </a:rPr>
              <a:t>Snover</a:t>
            </a:r>
            <a:r>
              <a:rPr lang="en-US" sz="1200" b="0" i="0" kern="1200" dirty="0">
                <a:solidFill>
                  <a:schemeClr val="tx1"/>
                </a:solidFill>
                <a:effectLst/>
                <a:latin typeface="+mn-lt"/>
                <a:ea typeface="+mn-ea"/>
                <a:cs typeface="+mn-cs"/>
              </a:rPr>
              <a:t>, Nano Server has 93% lower </a:t>
            </a:r>
            <a:r>
              <a:rPr lang="en-US" sz="1200" b="0" i="0" u="none" strike="noStrike" kern="1200" dirty="0">
                <a:solidFill>
                  <a:schemeClr val="tx1"/>
                </a:solidFill>
                <a:effectLst/>
                <a:latin typeface="+mn-lt"/>
                <a:ea typeface="+mn-ea"/>
                <a:cs typeface="+mn-cs"/>
                <a:hlinkClick r:id="rId11" tooltip="VHD (file format)"/>
              </a:rPr>
              <a:t>VHD</a:t>
            </a:r>
            <a:r>
              <a:rPr lang="en-US" sz="1200" b="0" i="0" kern="1200" dirty="0">
                <a:solidFill>
                  <a:schemeClr val="tx1"/>
                </a:solidFill>
                <a:effectLst/>
                <a:latin typeface="+mn-lt"/>
                <a:ea typeface="+mn-ea"/>
                <a:cs typeface="+mn-cs"/>
              </a:rPr>
              <a:t> size, 92% fewer critical security advisories, and 80% fewer reboots than Windows Server.</a:t>
            </a:r>
            <a:r>
              <a:rPr lang="en-US" sz="1200" b="0" i="0" u="none" strike="noStrike" kern="1200" baseline="30000" dirty="0">
                <a:solidFill>
                  <a:schemeClr val="tx1"/>
                </a:solidFill>
                <a:effectLst/>
                <a:latin typeface="+mn-lt"/>
                <a:ea typeface="+mn-ea"/>
                <a:cs typeface="+mn-cs"/>
                <a:hlinkClick r:id="rId12"/>
              </a:rPr>
              <a:t>[26]</a:t>
            </a:r>
            <a:r>
              <a:rPr lang="en-US" sz="1200" b="0" i="0" u="none" strike="noStrike" kern="1200" baseline="30000" dirty="0">
                <a:solidFill>
                  <a:schemeClr val="tx1"/>
                </a:solidFill>
                <a:effectLst/>
                <a:latin typeface="+mn-lt"/>
                <a:ea typeface="+mn-ea"/>
                <a:cs typeface="+mn-cs"/>
                <a:hlinkClick r:id="rId13"/>
              </a:rPr>
              <a:t>[27]</a:t>
            </a:r>
            <a:endParaRPr lang="en-US" dirty="0"/>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64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104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7</a:t>
            </a:fld>
            <a:endParaRPr lang="en-US"/>
          </a:p>
        </p:txBody>
      </p:sp>
    </p:spTree>
    <p:extLst>
      <p:ext uri="{BB962C8B-B14F-4D97-AF65-F5344CB8AC3E}">
        <p14:creationId xmlns:p14="http://schemas.microsoft.com/office/powerpoint/2010/main" val="3723806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images are read-only templates from which Docker containers are instantiated. Each image consists of a series of layers. Docker uses union file systems to combine these layers into a single image. Union file systems allow files and directories of separate file systems, known as branches, to be transparently overlaid, forming a single coherent file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8</a:t>
            </a:fld>
            <a:endParaRPr lang="en-US"/>
          </a:p>
        </p:txBody>
      </p:sp>
    </p:spTree>
    <p:extLst>
      <p:ext uri="{BB962C8B-B14F-4D97-AF65-F5344CB8AC3E}">
        <p14:creationId xmlns:p14="http://schemas.microsoft.com/office/powerpoint/2010/main" val="659563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Anteres</a:t>
            </a:r>
            <a:r>
              <a:rPr lang="en-US" dirty="0"/>
              <a:t> – high disk density</a:t>
            </a:r>
          </a:p>
        </p:txBody>
      </p:sp>
      <p:sp>
        <p:nvSpPr>
          <p:cNvPr id="4" name="Slide Number Placeholder 3"/>
          <p:cNvSpPr>
            <a:spLocks noGrp="1"/>
          </p:cNvSpPr>
          <p:nvPr>
            <p:ph type="sldNum" sz="quarter" idx="10"/>
          </p:nvPr>
        </p:nvSpPr>
        <p:spPr/>
        <p:txBody>
          <a:bodyPr/>
          <a:lstStyle/>
          <a:p>
            <a:fld id="{4FC2FA96-E043-47F1-B25A-65CD4606D510}" type="slidenum">
              <a:rPr lang="en-US" smtClean="0"/>
              <a:t>9</a:t>
            </a:fld>
            <a:endParaRPr lang="en-US"/>
          </a:p>
        </p:txBody>
      </p:sp>
    </p:spTree>
    <p:extLst>
      <p:ext uri="{BB962C8B-B14F-4D97-AF65-F5344CB8AC3E}">
        <p14:creationId xmlns:p14="http://schemas.microsoft.com/office/powerpoint/2010/main" val="2379227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461963" marR="0" lvl="0" indent="-293688" algn="l" rtl="0">
              <a:lnSpc>
                <a:spcPct val="15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8/31/2017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9416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gist.github.com/MichaelSimons/cdc717b961d86b4c3dc95347085123ac"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1.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4.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48.png"/><Relationship Id="rId2" Type="http://schemas.openxmlformats.org/officeDocument/2006/relationships/notesSlide" Target="../notesSlides/notesSlide53.xml"/><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46.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45.png"/><Relationship Id="rId9" Type="http://schemas.openxmlformats.org/officeDocument/2006/relationships/image" Target="../media/image25.png"/><Relationship Id="rId14" Type="http://schemas.openxmlformats.org/officeDocument/2006/relationships/image" Target="../media/image30.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4.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9.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53.png"/><Relationship Id="rId4" Type="http://schemas.openxmlformats.org/officeDocument/2006/relationships/image" Target="../media/image9.png"/><Relationship Id="rId9"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Brown Bag</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Dockerfile is the set of instructions that define the image.</a:t>
            </a:r>
          </a:p>
          <a:p>
            <a:r>
              <a:rPr lang="en-US" dirty="0"/>
              <a:t>Every image starts from a base image. The base image is defined using the FROM keyword in the Dockerfile.</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97788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history</a:t>
            </a:r>
          </a:p>
        </p:txBody>
      </p:sp>
      <p:sp>
        <p:nvSpPr>
          <p:cNvPr id="3" name="Text Placeholder 2"/>
          <p:cNvSpPr>
            <a:spLocks noGrp="1"/>
          </p:cNvSpPr>
          <p:nvPr>
            <p:ph type="body" idx="1"/>
          </p:nvPr>
        </p:nvSpPr>
        <p:spPr/>
        <p:txBody>
          <a:bodyPr/>
          <a:lstStyle/>
          <a:p>
            <a:pPr marL="169329" indent="0">
              <a:lnSpc>
                <a:spcPct val="100000"/>
              </a:lnSpc>
              <a:buNone/>
            </a:pPr>
            <a:r>
              <a:rPr lang="en-US" sz="1600" dirty="0">
                <a:latin typeface="Consolas" panose="020B0609020204030204" pitchFamily="49" charset="0"/>
              </a:rPr>
              <a:t>IMAGE               CREATED             </a:t>
            </a:r>
            <a:r>
              <a:rPr lang="en-US" sz="1600" dirty="0" err="1">
                <a:latin typeface="Consolas" panose="020B0609020204030204" pitchFamily="49" charset="0"/>
              </a:rPr>
              <a:t>CREATED</a:t>
            </a:r>
            <a:r>
              <a:rPr lang="en-US" sz="1600" dirty="0">
                <a:latin typeface="Consolas" panose="020B0609020204030204" pitchFamily="49" charset="0"/>
              </a:rPr>
              <a:t> BY                                      SIZE</a:t>
            </a:r>
          </a:p>
          <a:p>
            <a:pPr marL="169329" indent="0">
              <a:lnSpc>
                <a:spcPct val="100000"/>
              </a:lnSpc>
              <a:buNone/>
            </a:pPr>
            <a:r>
              <a:rPr lang="en-US" sz="1600" dirty="0">
                <a:latin typeface="Consolas" panose="020B0609020204030204" pitchFamily="49" charset="0"/>
              </a:rPr>
              <a:t>48e3f964cc7a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ENTRYPOINT ["</a:t>
            </a:r>
            <a:r>
              <a:rPr lang="en-US" sz="1600" dirty="0" err="1">
                <a:latin typeface="Consolas" panose="020B0609020204030204" pitchFamily="49" charset="0"/>
              </a:rPr>
              <a:t>dotnet</a:t>
            </a:r>
            <a:r>
              <a:rPr lang="en-US" sz="1600" dirty="0">
                <a:latin typeface="Consolas" panose="020B0609020204030204" pitchFamily="49" charset="0"/>
              </a:rPr>
              <a:t>" "d...   0B</a:t>
            </a:r>
          </a:p>
          <a:p>
            <a:pPr marL="169329" indent="0">
              <a:lnSpc>
                <a:spcPct val="100000"/>
              </a:lnSpc>
              <a:buNone/>
            </a:pPr>
            <a:r>
              <a:rPr lang="en-US" sz="1600" dirty="0">
                <a:latin typeface="Consolas" panose="020B0609020204030204" pitchFamily="49" charset="0"/>
              </a:rPr>
              <a:t>7e208544fd80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COPY dir:2a226c263ba3d17...   9.79kB</a:t>
            </a:r>
          </a:p>
          <a:p>
            <a:pPr marL="169329" indent="0">
              <a:lnSpc>
                <a:spcPct val="100000"/>
              </a:lnSpc>
              <a:buNone/>
            </a:pPr>
            <a:r>
              <a:rPr lang="en-US" sz="1600" dirty="0">
                <a:latin typeface="Consolas" panose="020B0609020204030204" pitchFamily="49" charset="0"/>
              </a:rPr>
              <a:t>8f0dc8d699dd        6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WORKDIR /app                  0B</a:t>
            </a:r>
          </a:p>
          <a:p>
            <a:pPr marL="169329" indent="0">
              <a:lnSpc>
                <a:spcPct val="100000"/>
              </a:lnSpc>
              <a:buNone/>
            </a:pPr>
            <a:r>
              <a:rPr lang="en-US" sz="1600" dirty="0">
                <a:latin typeface="Consolas" panose="020B0609020204030204" pitchFamily="49" charset="0"/>
              </a:rPr>
              <a:t>288f93ad94af        12 days ago         /bin/</a:t>
            </a:r>
            <a:r>
              <a:rPr lang="en-US" sz="1600" dirty="0" err="1">
                <a:latin typeface="Consolas" panose="020B0609020204030204" pitchFamily="49" charset="0"/>
              </a:rPr>
              <a:t>sh</a:t>
            </a:r>
            <a:r>
              <a:rPr lang="en-US" sz="1600" dirty="0">
                <a:latin typeface="Consolas" panose="020B0609020204030204" pitchFamily="49" charset="0"/>
              </a:rPr>
              <a:t> -c curl -SL $DOTNET_DOWNLOAD_URL -...   32.5MB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DOTNET_DOWNLOAD_SHA...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DOTNET_DOWNLOAD_URL...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ENV DOTNET_VERSION=2.0.0     0B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apt-get update     &amp;&amp; apt-get </a:t>
            </a:r>
            <a:r>
              <a:rPr lang="en-US" sz="1600" dirty="0" err="1">
                <a:latin typeface="Consolas" panose="020B0609020204030204" pitchFamily="49" charset="0"/>
              </a:rPr>
              <a:t>i</a:t>
            </a:r>
            <a:r>
              <a:rPr lang="en-US" sz="1600" dirty="0">
                <a:latin typeface="Consolas" panose="020B0609020204030204" pitchFamily="49" charset="0"/>
              </a:rPr>
              <a:t>...   1.38MB</a:t>
            </a:r>
          </a:p>
          <a:p>
            <a:pPr marL="169329" indent="0">
              <a:lnSpc>
                <a:spcPct val="100000"/>
              </a:lnSpc>
              <a:buNone/>
            </a:pPr>
            <a:r>
              <a:rPr lang="en-US" sz="1600" dirty="0">
                <a:latin typeface="Consolas" panose="020B0609020204030204" pitchFamily="49" charset="0"/>
              </a:rPr>
              <a:t>&lt;missing&gt;           12 days ago         /bin/</a:t>
            </a:r>
            <a:r>
              <a:rPr lang="en-US" sz="1600" dirty="0" err="1">
                <a:latin typeface="Consolas" panose="020B0609020204030204" pitchFamily="49" charset="0"/>
              </a:rPr>
              <a:t>sh</a:t>
            </a:r>
            <a:r>
              <a:rPr lang="en-US" sz="1600" dirty="0">
                <a:latin typeface="Consolas" panose="020B0609020204030204" pitchFamily="49" charset="0"/>
              </a:rPr>
              <a:t> -c apt-get update     &amp;&amp; apt-get </a:t>
            </a:r>
            <a:r>
              <a:rPr lang="en-US" sz="1600" dirty="0" err="1">
                <a:latin typeface="Consolas" panose="020B0609020204030204" pitchFamily="49" charset="0"/>
              </a:rPr>
              <a:t>i</a:t>
            </a:r>
            <a:r>
              <a:rPr lang="en-US" sz="1600" dirty="0">
                <a:latin typeface="Consolas" panose="020B0609020204030204" pitchFamily="49" charset="0"/>
              </a:rPr>
              <a:t>...   45.4MB</a:t>
            </a:r>
          </a:p>
          <a:p>
            <a:pPr marL="169329" indent="0">
              <a:lnSpc>
                <a:spcPct val="100000"/>
              </a:lnSpc>
              <a:buNone/>
            </a:pPr>
            <a:r>
              <a:rPr lang="en-US" sz="1600" dirty="0">
                <a:latin typeface="Consolas" panose="020B0609020204030204" pitchFamily="49" charset="0"/>
              </a:rPr>
              <a:t>&lt;missing&gt;           5 weeks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CMD ["bash"]                 0B</a:t>
            </a:r>
          </a:p>
          <a:p>
            <a:pPr marL="169329" indent="0">
              <a:lnSpc>
                <a:spcPct val="100000"/>
              </a:lnSpc>
              <a:buNone/>
            </a:pPr>
            <a:r>
              <a:rPr lang="en-US" sz="1600" dirty="0">
                <a:latin typeface="Consolas" panose="020B0609020204030204" pitchFamily="49" charset="0"/>
              </a:rPr>
              <a:t>&lt;missing&gt;           5 weeks ago         /bin/</a:t>
            </a:r>
            <a:r>
              <a:rPr lang="en-US" sz="1600" dirty="0" err="1">
                <a:latin typeface="Consolas" panose="020B0609020204030204" pitchFamily="49" charset="0"/>
              </a:rPr>
              <a:t>sh</a:t>
            </a:r>
            <a:r>
              <a:rPr lang="en-US" sz="1600" dirty="0">
                <a:latin typeface="Consolas" panose="020B0609020204030204" pitchFamily="49" charset="0"/>
              </a:rPr>
              <a:t> -c #(</a:t>
            </a:r>
            <a:r>
              <a:rPr lang="en-US" sz="1600" dirty="0" err="1">
                <a:latin typeface="Consolas" panose="020B0609020204030204" pitchFamily="49" charset="0"/>
              </a:rPr>
              <a:t>nop</a:t>
            </a:r>
            <a:r>
              <a:rPr lang="en-US" sz="1600" dirty="0">
                <a:latin typeface="Consolas" panose="020B0609020204030204" pitchFamily="49" charset="0"/>
              </a:rPr>
              <a:t>) ADD file:5b66635869fca4e...   85.7MB</a:t>
            </a:r>
          </a:p>
        </p:txBody>
      </p:sp>
    </p:spTree>
    <p:extLst>
      <p:ext uri="{BB962C8B-B14F-4D97-AF65-F5344CB8AC3E}">
        <p14:creationId xmlns:p14="http://schemas.microsoft.com/office/powerpoint/2010/main" val="34303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Optimization Problem</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a:t>
            </a:r>
          </a:p>
          <a:p>
            <a:pPr marL="169329" indent="0">
              <a:lnSpc>
                <a:spcPct val="100000"/>
              </a:lnSpc>
              <a:buNone/>
            </a:pPr>
            <a:r>
              <a:rPr lang="en-US" sz="2000" dirty="0"/>
              <a:t>RUN </a:t>
            </a:r>
            <a:r>
              <a:rPr lang="en-US" sz="2000" dirty="0" err="1"/>
              <a:t>mkdir</a:t>
            </a:r>
            <a:r>
              <a:rPr lang="en-US" sz="2000" dirty="0"/>
              <a:t> -p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tar -</a:t>
            </a:r>
            <a:r>
              <a:rPr lang="en-US" sz="2000" dirty="0" err="1"/>
              <a:t>zxf</a:t>
            </a:r>
            <a:r>
              <a:rPr lang="en-US" sz="2000" dirty="0"/>
              <a:t> dotnet.tar.gz -C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365413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Better?</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a:t>
            </a:r>
          </a:p>
          <a:p>
            <a:pPr marL="169329" indent="0">
              <a:lnSpc>
                <a:spcPct val="100000"/>
              </a:lnSpc>
              <a:buNone/>
            </a:pPr>
            <a:r>
              <a:rPr lang="en-US" sz="2000" dirty="0"/>
              <a:t>RUN </a:t>
            </a:r>
            <a:r>
              <a:rPr lang="en-US" sz="2000" dirty="0" err="1"/>
              <a:t>mkdir</a:t>
            </a:r>
            <a:r>
              <a:rPr lang="en-US" sz="2000" dirty="0"/>
              <a:t> -p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dirty="0"/>
              <a:t>RUN tar -</a:t>
            </a:r>
            <a:r>
              <a:rPr lang="en-US" sz="2000" dirty="0" err="1"/>
              <a:t>zxf</a:t>
            </a:r>
            <a:r>
              <a:rPr lang="en-US" sz="2000" dirty="0"/>
              <a:t> dotnet.tar.gz -C /</a:t>
            </a:r>
            <a:r>
              <a:rPr lang="en-US" sz="2000" dirty="0" err="1"/>
              <a:t>usr</a:t>
            </a:r>
            <a:r>
              <a:rPr lang="en-US" sz="2000" dirty="0"/>
              <a:t>/share/</a:t>
            </a:r>
            <a:r>
              <a:rPr lang="en-US" sz="2000" dirty="0" err="1"/>
              <a:t>dotnet</a:t>
            </a:r>
            <a:endParaRPr lang="en-US" sz="2000" dirty="0"/>
          </a:p>
          <a:p>
            <a:pPr marL="169329" indent="0">
              <a:lnSpc>
                <a:spcPct val="100000"/>
              </a:lnSpc>
              <a:buNone/>
            </a:pPr>
            <a:r>
              <a:rPr lang="en-US" sz="2000" b="1" dirty="0"/>
              <a:t>++ RUN </a:t>
            </a:r>
            <a:r>
              <a:rPr lang="en-US" sz="2000" b="1" dirty="0" err="1"/>
              <a:t>rm</a:t>
            </a:r>
            <a:r>
              <a:rPr lang="en-US" sz="2000" b="1" dirty="0"/>
              <a:t> dotnet.tar.gz</a:t>
            </a:r>
          </a:p>
          <a:p>
            <a:pPr marL="169329" indent="0">
              <a:lnSpc>
                <a:spcPct val="100000"/>
              </a:lnSpc>
              <a:buNone/>
            </a:pPr>
            <a:r>
              <a:rPr lang="en-US" sz="2000" dirty="0"/>
              <a:t>RUN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370139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debian:jessie</a:t>
            </a:r>
            <a:endParaRPr lang="en-US" sz="2000" dirty="0"/>
          </a:p>
          <a:p>
            <a:pPr marL="169329" indent="0">
              <a:lnSpc>
                <a:spcPct val="100000"/>
              </a:lnSpc>
              <a:buNone/>
            </a:pPr>
            <a:endParaRPr lang="en-US" sz="2000" dirty="0"/>
          </a:p>
          <a:p>
            <a:pPr marL="169329" indent="0">
              <a:lnSpc>
                <a:spcPct val="100000"/>
              </a:lnSpc>
              <a:buNone/>
            </a:pPr>
            <a:r>
              <a:rPr lang="en-US" sz="2000" dirty="0"/>
              <a:t># Install .NET Core</a:t>
            </a:r>
          </a:p>
          <a:p>
            <a:pPr marL="169329" indent="0">
              <a:lnSpc>
                <a:spcPct val="100000"/>
              </a:lnSpc>
              <a:buNone/>
            </a:pPr>
            <a:r>
              <a:rPr lang="en-US" sz="2000" dirty="0"/>
              <a:t>ENV DOTNET_VERSION 2.0.0</a:t>
            </a:r>
          </a:p>
          <a:p>
            <a:pPr marL="169329" indent="0">
              <a:lnSpc>
                <a:spcPct val="100000"/>
              </a:lnSpc>
              <a:buNone/>
            </a:pPr>
            <a:r>
              <a:rPr lang="en-US" sz="2000" dirty="0"/>
              <a:t>ENV DOTNET_DOWNLOAD_URL https://dotnetcli.blob.core.windows.net/...</a:t>
            </a:r>
          </a:p>
          <a:p>
            <a:pPr marL="169329" indent="0">
              <a:lnSpc>
                <a:spcPct val="100000"/>
              </a:lnSpc>
              <a:buNone/>
            </a:pPr>
            <a:endParaRPr lang="en-US" sz="2000" dirty="0"/>
          </a:p>
          <a:p>
            <a:pPr marL="169329" indent="0">
              <a:lnSpc>
                <a:spcPct val="100000"/>
              </a:lnSpc>
              <a:buNone/>
            </a:pPr>
            <a:r>
              <a:rPr lang="en-US" sz="2000" dirty="0"/>
              <a:t>RUN curl -SL $DOTNET_DOWNLOAD_URL --output dotnet.tar.gz \</a:t>
            </a:r>
          </a:p>
          <a:p>
            <a:pPr marL="169329" indent="0">
              <a:lnSpc>
                <a:spcPct val="100000"/>
              </a:lnSpc>
              <a:buNone/>
            </a:pPr>
            <a:r>
              <a:rPr lang="en-US" sz="2000" dirty="0"/>
              <a:t>    &amp;&amp; </a:t>
            </a:r>
            <a:r>
              <a:rPr lang="en-US" sz="2000" dirty="0" err="1"/>
              <a:t>mkdir</a:t>
            </a:r>
            <a:r>
              <a:rPr lang="en-US" sz="2000" dirty="0"/>
              <a:t> -p /</a:t>
            </a:r>
            <a:r>
              <a:rPr lang="en-US" sz="2000" dirty="0" err="1"/>
              <a:t>usr</a:t>
            </a:r>
            <a:r>
              <a:rPr lang="en-US" sz="2000" dirty="0"/>
              <a:t>/share/</a:t>
            </a:r>
            <a:r>
              <a:rPr lang="en-US" sz="2000" dirty="0" err="1"/>
              <a:t>dotnet</a:t>
            </a:r>
            <a:r>
              <a:rPr lang="en-US" sz="2000" dirty="0"/>
              <a:t> \</a:t>
            </a:r>
          </a:p>
          <a:p>
            <a:pPr marL="169329" indent="0">
              <a:lnSpc>
                <a:spcPct val="100000"/>
              </a:lnSpc>
              <a:buNone/>
            </a:pPr>
            <a:r>
              <a:rPr lang="en-US" sz="2000" dirty="0"/>
              <a:t>    &amp;&amp; tar -</a:t>
            </a:r>
            <a:r>
              <a:rPr lang="en-US" sz="2000" dirty="0" err="1"/>
              <a:t>zxf</a:t>
            </a:r>
            <a:r>
              <a:rPr lang="en-US" sz="2000" dirty="0"/>
              <a:t> dotnet.tar.gz -C /</a:t>
            </a:r>
            <a:r>
              <a:rPr lang="en-US" sz="2000" dirty="0" err="1"/>
              <a:t>usr</a:t>
            </a:r>
            <a:r>
              <a:rPr lang="en-US" sz="2000" dirty="0"/>
              <a:t>/share/</a:t>
            </a:r>
            <a:r>
              <a:rPr lang="en-US" sz="2000" dirty="0" err="1"/>
              <a:t>dotnet</a:t>
            </a:r>
            <a:r>
              <a:rPr lang="en-US" sz="2000" dirty="0"/>
              <a:t> \</a:t>
            </a:r>
          </a:p>
          <a:p>
            <a:pPr marL="169329" indent="0">
              <a:lnSpc>
                <a:spcPct val="100000"/>
              </a:lnSpc>
              <a:buNone/>
            </a:pPr>
            <a:r>
              <a:rPr lang="en-US" sz="2000" dirty="0"/>
              <a:t>    &amp;&amp; </a:t>
            </a:r>
            <a:r>
              <a:rPr lang="en-US" sz="2000" dirty="0" err="1"/>
              <a:t>rm</a:t>
            </a:r>
            <a:r>
              <a:rPr lang="en-US" sz="2000" dirty="0"/>
              <a:t> dotnet.tar.gz \</a:t>
            </a:r>
          </a:p>
          <a:p>
            <a:pPr marL="169329" indent="0">
              <a:lnSpc>
                <a:spcPct val="100000"/>
              </a:lnSpc>
              <a:buNone/>
            </a:pPr>
            <a:r>
              <a:rPr lang="en-US" sz="2000" dirty="0"/>
              <a:t>    &amp;&amp; ln -s /</a:t>
            </a:r>
            <a:r>
              <a:rPr lang="en-US" sz="2000" dirty="0" err="1"/>
              <a:t>usr</a:t>
            </a:r>
            <a:r>
              <a:rPr lang="en-US" sz="2000" dirty="0"/>
              <a:t>/share/</a:t>
            </a:r>
            <a:r>
              <a:rPr lang="en-US" sz="2000" dirty="0" err="1"/>
              <a:t>dotnet</a:t>
            </a:r>
            <a:r>
              <a:rPr lang="en-US" sz="2000" dirty="0"/>
              <a:t>/</a:t>
            </a:r>
            <a:r>
              <a:rPr lang="en-US" sz="2000" dirty="0" err="1"/>
              <a:t>dotnet</a:t>
            </a:r>
            <a:r>
              <a:rPr lang="en-US" sz="2000" dirty="0"/>
              <a:t> /</a:t>
            </a:r>
            <a:r>
              <a:rPr lang="en-US" sz="2000" dirty="0" err="1"/>
              <a:t>usr</a:t>
            </a:r>
            <a:r>
              <a:rPr lang="en-US" sz="2000" dirty="0"/>
              <a:t>/bin/</a:t>
            </a:r>
            <a:r>
              <a:rPr lang="en-US" sz="2000" dirty="0" err="1"/>
              <a:t>dotnet</a:t>
            </a:r>
            <a:endParaRPr lang="en-US" sz="2000" dirty="0"/>
          </a:p>
        </p:txBody>
      </p:sp>
    </p:spTree>
    <p:extLst>
      <p:ext uri="{BB962C8B-B14F-4D97-AF65-F5344CB8AC3E}">
        <p14:creationId xmlns:p14="http://schemas.microsoft.com/office/powerpoint/2010/main" val="420112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Layer Caching</a:t>
            </a:r>
          </a:p>
        </p:txBody>
      </p:sp>
      <p:sp>
        <p:nvSpPr>
          <p:cNvPr id="3" name="Text Placeholder 2"/>
          <p:cNvSpPr>
            <a:spLocks noGrp="1"/>
          </p:cNvSpPr>
          <p:nvPr>
            <p:ph type="body" idx="1"/>
          </p:nvPr>
        </p:nvSpPr>
        <p:spPr/>
        <p:txBody>
          <a:bodyPr/>
          <a:lstStyle/>
          <a:p>
            <a:r>
              <a:rPr lang="en-US" dirty="0"/>
              <a:t>Docker build will utilize image cache when possible</a:t>
            </a:r>
          </a:p>
          <a:p>
            <a:r>
              <a:rPr lang="en-US" dirty="0"/>
              <a:t>Each Dockerfile instruction has its own caching semantics</a:t>
            </a:r>
          </a:p>
          <a:p>
            <a:r>
              <a:rPr lang="en-US" dirty="0"/>
              <a:t>--no-cache will ignore cache</a:t>
            </a:r>
          </a:p>
        </p:txBody>
      </p:sp>
    </p:spTree>
    <p:extLst>
      <p:ext uri="{BB962C8B-B14F-4D97-AF65-F5344CB8AC3E}">
        <p14:creationId xmlns:p14="http://schemas.microsoft.com/office/powerpoint/2010/main" val="294183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a:t>
            </a:r>
          </a:p>
        </p:txBody>
      </p:sp>
      <p:sp>
        <p:nvSpPr>
          <p:cNvPr id="3" name="Text Placeholder 2"/>
          <p:cNvSpPr>
            <a:spLocks noGrp="1"/>
          </p:cNvSpPr>
          <p:nvPr>
            <p:ph type="body" idx="1"/>
          </p:nvPr>
        </p:nvSpPr>
        <p:spPr/>
        <p:txBody>
          <a:bodyPr/>
          <a:lstStyle/>
          <a:p>
            <a:pPr marL="169329" indent="0">
              <a:lnSpc>
                <a:spcPct val="100000"/>
              </a:lnSpc>
              <a:buNone/>
            </a:pPr>
            <a:r>
              <a:rPr lang="en-US" dirty="0"/>
              <a:t>FROM </a:t>
            </a:r>
            <a:r>
              <a:rPr lang="en-US" dirty="0" err="1"/>
              <a:t>microsoft</a:t>
            </a:r>
            <a:r>
              <a:rPr lang="en-US" dirty="0"/>
              <a:t>/dotnet:2.0-sdk</a:t>
            </a:r>
          </a:p>
          <a:p>
            <a:pPr marL="169329" indent="0">
              <a:lnSpc>
                <a:spcPct val="100000"/>
              </a:lnSpc>
              <a:buNone/>
            </a:pPr>
            <a:r>
              <a:rPr lang="en-US" dirty="0"/>
              <a:t>WORKDIR /app</a:t>
            </a:r>
          </a:p>
          <a:p>
            <a:pPr marL="169329" indent="0">
              <a:lnSpc>
                <a:spcPct val="100000"/>
              </a:lnSpc>
              <a:buNone/>
            </a:pPr>
            <a:r>
              <a:rPr lang="en-US" dirty="0"/>
              <a:t>COPY . ./</a:t>
            </a:r>
          </a:p>
          <a:p>
            <a:pPr marL="169329" indent="0">
              <a:lnSpc>
                <a:spcPct val="100000"/>
              </a:lnSpc>
              <a:buNone/>
            </a:pPr>
            <a:r>
              <a:rPr lang="en-US" dirty="0"/>
              <a:t>RUN </a:t>
            </a:r>
            <a:r>
              <a:rPr lang="en-US" dirty="0" err="1"/>
              <a:t>dotnet</a:t>
            </a:r>
            <a:r>
              <a:rPr lang="en-US" dirty="0"/>
              <a:t> restore</a:t>
            </a:r>
          </a:p>
          <a:p>
            <a:pPr marL="169329" indent="0">
              <a:lnSpc>
                <a:spcPct val="100000"/>
              </a:lnSpc>
              <a:buNone/>
            </a:pPr>
            <a:r>
              <a:rPr lang="en-US" dirty="0"/>
              <a:t>RUN </a:t>
            </a:r>
            <a:r>
              <a:rPr lang="en-US" dirty="0" err="1"/>
              <a:t>dotnet</a:t>
            </a:r>
            <a:r>
              <a:rPr lang="en-US" dirty="0"/>
              <a:t> publish -c Release -o out</a:t>
            </a:r>
          </a:p>
          <a:p>
            <a:pPr marL="169329" indent="0">
              <a:lnSpc>
                <a:spcPct val="100000"/>
              </a:lnSpc>
              <a:buNone/>
            </a:pPr>
            <a:r>
              <a:rPr lang="en-US" dirty="0"/>
              <a:t>ENTRYPOINT ["</a:t>
            </a:r>
            <a:r>
              <a:rPr lang="en-US" dirty="0" err="1"/>
              <a:t>dotnet</a:t>
            </a:r>
            <a:r>
              <a:rPr lang="en-US" dirty="0"/>
              <a:t>", "out/dotnetapp.dll"]</a:t>
            </a:r>
          </a:p>
        </p:txBody>
      </p:sp>
    </p:spTree>
    <p:extLst>
      <p:ext uri="{BB962C8B-B14F-4D97-AF65-F5344CB8AC3E}">
        <p14:creationId xmlns:p14="http://schemas.microsoft.com/office/powerpoint/2010/main" val="117680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microsoft</a:t>
            </a:r>
            <a:r>
              <a:rPr lang="en-US" sz="2000" dirty="0"/>
              <a:t>/dotnet:2.0-sdk</a:t>
            </a:r>
          </a:p>
          <a:p>
            <a:pPr marL="169329" indent="0">
              <a:lnSpc>
                <a:spcPct val="100000"/>
              </a:lnSpc>
              <a:buNone/>
            </a:pPr>
            <a:r>
              <a:rPr lang="en-US" sz="2000" dirty="0"/>
              <a:t>WORKDIR /app</a:t>
            </a:r>
          </a:p>
          <a:p>
            <a:pPr marL="169329" indent="0">
              <a:lnSpc>
                <a:spcPct val="100000"/>
              </a:lnSpc>
              <a:buNone/>
            </a:pPr>
            <a:endParaRPr lang="en-US" sz="2000" dirty="0"/>
          </a:p>
          <a:p>
            <a:pPr marL="169329" indent="0">
              <a:lnSpc>
                <a:spcPct val="100000"/>
              </a:lnSpc>
              <a:buNone/>
            </a:pPr>
            <a:r>
              <a:rPr lang="en-US" sz="2000" dirty="0"/>
              <a:t># restore packages before copying entire source</a:t>
            </a:r>
          </a:p>
          <a:p>
            <a:pPr marL="169329" indent="0">
              <a:lnSpc>
                <a:spcPct val="100000"/>
              </a:lnSpc>
              <a:buNone/>
            </a:pPr>
            <a:r>
              <a:rPr lang="en-US" sz="2000" dirty="0"/>
              <a:t>COPY *.</a:t>
            </a:r>
            <a:r>
              <a:rPr lang="en-US" sz="2000" dirty="0" err="1"/>
              <a:t>csproj</a:t>
            </a:r>
            <a:r>
              <a:rPr lang="en-US" sz="2000" dirty="0"/>
              <a:t> ./</a:t>
            </a:r>
          </a:p>
          <a:p>
            <a:pPr marL="169329" indent="0">
              <a:lnSpc>
                <a:spcPct val="100000"/>
              </a:lnSpc>
              <a:buNone/>
            </a:pPr>
            <a:r>
              <a:rPr lang="en-US" sz="2000" dirty="0"/>
              <a:t>RUN </a:t>
            </a:r>
            <a:r>
              <a:rPr lang="en-US" sz="2000" dirty="0" err="1"/>
              <a:t>dotnet</a:t>
            </a:r>
            <a:r>
              <a:rPr lang="en-US" sz="2000" dirty="0"/>
              <a:t> restore</a:t>
            </a:r>
          </a:p>
          <a:p>
            <a:pPr marL="169329" indent="0">
              <a:lnSpc>
                <a:spcPct val="100000"/>
              </a:lnSpc>
              <a:buNone/>
            </a:pPr>
            <a:endParaRPr lang="en-US" sz="2000" dirty="0"/>
          </a:p>
          <a:p>
            <a:pPr marL="169329" indent="0">
              <a:lnSpc>
                <a:spcPct val="100000"/>
              </a:lnSpc>
              <a:buNone/>
            </a:pPr>
            <a:r>
              <a:rPr lang="en-US" sz="2000" dirty="0"/>
              <a:t># copy and build everything else</a:t>
            </a:r>
          </a:p>
          <a:p>
            <a:pPr marL="169329" indent="0">
              <a:lnSpc>
                <a:spcPct val="100000"/>
              </a:lnSpc>
              <a:buNone/>
            </a:pPr>
            <a:r>
              <a:rPr lang="en-US" sz="2000" dirty="0"/>
              <a:t>COPY . ./</a:t>
            </a:r>
          </a:p>
          <a:p>
            <a:pPr marL="169329" indent="0">
              <a:lnSpc>
                <a:spcPct val="100000"/>
              </a:lnSpc>
              <a:buNone/>
            </a:pPr>
            <a:r>
              <a:rPr lang="en-US" sz="2000" dirty="0"/>
              <a:t>RUN </a:t>
            </a:r>
            <a:r>
              <a:rPr lang="en-US" sz="2000" dirty="0" err="1"/>
              <a:t>dotnet</a:t>
            </a:r>
            <a:r>
              <a:rPr lang="en-US" sz="2000" dirty="0"/>
              <a:t> publish -c Release -o out</a:t>
            </a:r>
          </a:p>
          <a:p>
            <a:pPr marL="169329" indent="0">
              <a:lnSpc>
                <a:spcPct val="100000"/>
              </a:lnSpc>
              <a:buNone/>
            </a:pPr>
            <a:r>
              <a:rPr lang="en-US" sz="2000" dirty="0"/>
              <a:t>ENTRYPOINT ["</a:t>
            </a:r>
            <a:r>
              <a:rPr lang="en-US" sz="2000" dirty="0" err="1"/>
              <a:t>dotnet</a:t>
            </a:r>
            <a:r>
              <a:rPr lang="en-US" sz="2000" dirty="0"/>
              <a:t>", "out/dotnetapp.dll"]</a:t>
            </a:r>
          </a:p>
        </p:txBody>
      </p:sp>
    </p:spTree>
    <p:extLst>
      <p:ext uri="{BB962C8B-B14F-4D97-AF65-F5344CB8AC3E}">
        <p14:creationId xmlns:p14="http://schemas.microsoft.com/office/powerpoint/2010/main" val="369627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Tags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05903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they?</a:t>
            </a:r>
          </a:p>
        </p:txBody>
      </p:sp>
      <p:sp>
        <p:nvSpPr>
          <p:cNvPr id="5" name="Text Placeholder 4"/>
          <p:cNvSpPr>
            <a:spLocks noGrp="1"/>
          </p:cNvSpPr>
          <p:nvPr>
            <p:ph type="body" idx="1"/>
          </p:nvPr>
        </p:nvSpPr>
        <p:spPr/>
        <p:txBody>
          <a:bodyPr/>
          <a:lstStyle/>
          <a:p>
            <a:r>
              <a:rPr lang="en-US" sz="2000" dirty="0"/>
              <a:t>Image identifier</a:t>
            </a:r>
          </a:p>
          <a:p>
            <a:r>
              <a:rPr lang="en-US" sz="2000" dirty="0"/>
              <a:t>[REGISTRYHOST/][OWNER/]NAME[:TAG]</a:t>
            </a:r>
          </a:p>
          <a:p>
            <a:pPr lvl="1"/>
            <a:r>
              <a:rPr lang="en-US" sz="2000" dirty="0"/>
              <a:t>docker.io/</a:t>
            </a:r>
            <a:r>
              <a:rPr lang="en-US" sz="2000" dirty="0" err="1"/>
              <a:t>microsoft</a:t>
            </a:r>
            <a:r>
              <a:rPr lang="en-US" sz="2000" dirty="0"/>
              <a:t>/dotnet:2.0-sdk</a:t>
            </a:r>
          </a:p>
          <a:p>
            <a:pPr lvl="1"/>
            <a:r>
              <a:rPr lang="en-US" sz="2000" dirty="0"/>
              <a:t>dotnetcore-microsoft.azurecr.io/build_prereqs:ubuntu.14.04</a:t>
            </a:r>
          </a:p>
          <a:p>
            <a:pPr lvl="1"/>
            <a:r>
              <a:rPr lang="en-US" sz="2000" dirty="0" err="1"/>
              <a:t>microsoft</a:t>
            </a:r>
            <a:r>
              <a:rPr lang="en-US" sz="2000" dirty="0"/>
              <a:t>/dotnet:2.0-sdk</a:t>
            </a:r>
          </a:p>
          <a:p>
            <a:pPr lvl="1"/>
            <a:r>
              <a:rPr lang="en-US" sz="2000" dirty="0" err="1"/>
              <a:t>microsoft</a:t>
            </a:r>
            <a:r>
              <a:rPr lang="en-US" sz="2000" dirty="0"/>
              <a:t>/</a:t>
            </a:r>
            <a:r>
              <a:rPr lang="en-US" sz="2000" dirty="0" err="1"/>
              <a:t>dotnet</a:t>
            </a:r>
            <a:endParaRPr lang="en-US" sz="2000" dirty="0"/>
          </a:p>
          <a:p>
            <a:pPr lvl="1"/>
            <a:r>
              <a:rPr lang="en-US" sz="2000" dirty="0" err="1"/>
              <a:t>microsoft</a:t>
            </a:r>
            <a:r>
              <a:rPr lang="en-US" sz="2000" dirty="0"/>
              <a:t>/</a:t>
            </a:r>
            <a:r>
              <a:rPr lang="en-US" sz="2000" dirty="0" err="1"/>
              <a:t>dotnet:latest</a:t>
            </a:r>
            <a:endParaRPr lang="en-US" sz="2000" dirty="0"/>
          </a:p>
          <a:p>
            <a:pPr lvl="1"/>
            <a:r>
              <a:rPr lang="en-US" sz="2000" dirty="0" err="1"/>
              <a:t>msimons</a:t>
            </a:r>
            <a:r>
              <a:rPr lang="en-US" sz="2000" dirty="0"/>
              <a:t>/</a:t>
            </a:r>
            <a:r>
              <a:rPr lang="en-US" sz="2000" dirty="0" err="1"/>
              <a:t>docker-toolbox:image-builder</a:t>
            </a:r>
            <a:endParaRPr lang="en-US" sz="2000" dirty="0"/>
          </a:p>
          <a:p>
            <a:pPr lvl="1"/>
            <a:r>
              <a:rPr lang="en-US" sz="2000" dirty="0" err="1"/>
              <a:t>debian:jessie</a:t>
            </a:r>
            <a:endParaRPr lang="en-US" sz="2000" dirty="0"/>
          </a:p>
          <a:p>
            <a:r>
              <a:rPr lang="en-US" sz="2000" dirty="0"/>
              <a:t>Specified via –t when building</a:t>
            </a:r>
          </a:p>
          <a:p>
            <a:pPr lvl="1"/>
            <a:r>
              <a:rPr lang="en-US" sz="2000" dirty="0"/>
              <a:t>Docker build –t </a:t>
            </a:r>
            <a:r>
              <a:rPr lang="en-US" sz="2000" dirty="0" err="1"/>
              <a:t>myimage</a:t>
            </a:r>
            <a:r>
              <a:rPr lang="en-US" sz="2000" dirty="0"/>
              <a:t> .</a:t>
            </a:r>
          </a:p>
        </p:txBody>
      </p:sp>
    </p:spTree>
    <p:extLst>
      <p:ext uri="{BB962C8B-B14F-4D97-AF65-F5344CB8AC3E}">
        <p14:creationId xmlns:p14="http://schemas.microsoft.com/office/powerpoint/2010/main" val="91121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a:t>
            </a:r>
          </a:p>
        </p:txBody>
      </p:sp>
      <p:sp>
        <p:nvSpPr>
          <p:cNvPr id="3" name="Text Placeholder 2"/>
          <p:cNvSpPr>
            <a:spLocks noGrp="1"/>
          </p:cNvSpPr>
          <p:nvPr>
            <p:ph type="body" idx="1"/>
          </p:nvPr>
        </p:nvSpPr>
        <p:spPr/>
        <p:txBody>
          <a:bodyPr/>
          <a:lstStyle/>
          <a:p>
            <a:r>
              <a:rPr lang="en-US" dirty="0"/>
              <a:t>Everyone knows the problem Docker is solving and Docker basics</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7B9-1308-4C33-8D3B-EDC774A26B59}"/>
              </a:ext>
            </a:extLst>
          </p:cNvPr>
          <p:cNvSpPr>
            <a:spLocks noGrp="1"/>
          </p:cNvSpPr>
          <p:nvPr>
            <p:ph type="title"/>
          </p:nvPr>
        </p:nvSpPr>
        <p:spPr/>
        <p:txBody>
          <a:bodyPr/>
          <a:lstStyle/>
          <a:p>
            <a:r>
              <a:rPr lang="en-US" dirty="0"/>
              <a:t>Versioning Tags</a:t>
            </a:r>
          </a:p>
        </p:txBody>
      </p:sp>
      <p:sp>
        <p:nvSpPr>
          <p:cNvPr id="4" name="Rectangle 3">
            <a:extLst>
              <a:ext uri="{FF2B5EF4-FFF2-40B4-BE49-F238E27FC236}">
                <a16:creationId xmlns:a16="http://schemas.microsoft.com/office/drawing/2014/main" id="{F25BD9AB-F1BE-4179-A107-4E0152921E92}"/>
              </a:ext>
            </a:extLst>
          </p:cNvPr>
          <p:cNvSpPr/>
          <p:nvPr/>
        </p:nvSpPr>
        <p:spPr>
          <a:xfrm>
            <a:off x="372234" y="152130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p>
        </p:txBody>
      </p:sp>
      <p:sp>
        <p:nvSpPr>
          <p:cNvPr id="7" name="TextBox 6">
            <a:extLst>
              <a:ext uri="{FF2B5EF4-FFF2-40B4-BE49-F238E27FC236}">
                <a16:creationId xmlns:a16="http://schemas.microsoft.com/office/drawing/2014/main" id="{094561B7-300D-4363-93C1-9FA96192AEB7}"/>
              </a:ext>
            </a:extLst>
          </p:cNvPr>
          <p:cNvSpPr txBox="1"/>
          <p:nvPr/>
        </p:nvSpPr>
        <p:spPr>
          <a:xfrm>
            <a:off x="3180170" y="1586039"/>
            <a:ext cx="5332651" cy="369332"/>
          </a:xfrm>
          <a:prstGeom prst="rect">
            <a:avLst/>
          </a:prstGeom>
          <a:noFill/>
        </p:spPr>
        <p:txBody>
          <a:bodyPr wrap="square" rtlCol="0">
            <a:spAutoFit/>
          </a:bodyPr>
          <a:lstStyle/>
          <a:p>
            <a:r>
              <a:rPr lang="en-US" dirty="0"/>
              <a:t>1.0.0, 1.0, 1, latest</a:t>
            </a:r>
          </a:p>
        </p:txBody>
      </p:sp>
      <p:cxnSp>
        <p:nvCxnSpPr>
          <p:cNvPr id="19" name="Straight Connector 18">
            <a:extLst>
              <a:ext uri="{FF2B5EF4-FFF2-40B4-BE49-F238E27FC236}">
                <a16:creationId xmlns:a16="http://schemas.microsoft.com/office/drawing/2014/main" id="{CF5530F2-29EF-4184-9CAF-590FF32B7B45}"/>
              </a:ext>
            </a:extLst>
          </p:cNvPr>
          <p:cNvCxnSpPr>
            <a:cxnSpLocks/>
          </p:cNvCxnSpPr>
          <p:nvPr/>
        </p:nvCxnSpPr>
        <p:spPr>
          <a:xfrm>
            <a:off x="304800" y="6213543"/>
            <a:ext cx="104980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498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7B9-1308-4C33-8D3B-EDC774A26B59}"/>
              </a:ext>
            </a:extLst>
          </p:cNvPr>
          <p:cNvSpPr>
            <a:spLocks noGrp="1"/>
          </p:cNvSpPr>
          <p:nvPr>
            <p:ph type="title"/>
          </p:nvPr>
        </p:nvSpPr>
        <p:spPr/>
        <p:txBody>
          <a:bodyPr/>
          <a:lstStyle/>
          <a:p>
            <a:r>
              <a:rPr lang="en-US" dirty="0"/>
              <a:t>Versioning Tags</a:t>
            </a:r>
          </a:p>
        </p:txBody>
      </p:sp>
      <p:sp>
        <p:nvSpPr>
          <p:cNvPr id="4" name="Rectangle 3">
            <a:extLst>
              <a:ext uri="{FF2B5EF4-FFF2-40B4-BE49-F238E27FC236}">
                <a16:creationId xmlns:a16="http://schemas.microsoft.com/office/drawing/2014/main" id="{F25BD9AB-F1BE-4179-A107-4E0152921E92}"/>
              </a:ext>
            </a:extLst>
          </p:cNvPr>
          <p:cNvSpPr/>
          <p:nvPr/>
        </p:nvSpPr>
        <p:spPr>
          <a:xfrm>
            <a:off x="372234" y="152130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p>
        </p:txBody>
      </p:sp>
      <p:cxnSp>
        <p:nvCxnSpPr>
          <p:cNvPr id="6" name="Straight Connector 5">
            <a:extLst>
              <a:ext uri="{FF2B5EF4-FFF2-40B4-BE49-F238E27FC236}">
                <a16:creationId xmlns:a16="http://schemas.microsoft.com/office/drawing/2014/main" id="{DE18CFBF-3968-459C-AD91-DA114638CDF6}"/>
              </a:ext>
            </a:extLst>
          </p:cNvPr>
          <p:cNvCxnSpPr>
            <a:cxnSpLocks/>
          </p:cNvCxnSpPr>
          <p:nvPr/>
        </p:nvCxnSpPr>
        <p:spPr>
          <a:xfrm>
            <a:off x="304800" y="2370966"/>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2EC31A6-EA4B-4BED-AFC9-F0186DBFEEDA}"/>
              </a:ext>
            </a:extLst>
          </p:cNvPr>
          <p:cNvSpPr/>
          <p:nvPr/>
        </p:nvSpPr>
        <p:spPr>
          <a:xfrm>
            <a:off x="372233" y="2660830"/>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2</a:t>
            </a:r>
          </a:p>
        </p:txBody>
      </p:sp>
      <p:sp>
        <p:nvSpPr>
          <p:cNvPr id="11" name="TextBox 10">
            <a:extLst>
              <a:ext uri="{FF2B5EF4-FFF2-40B4-BE49-F238E27FC236}">
                <a16:creationId xmlns:a16="http://schemas.microsoft.com/office/drawing/2014/main" id="{6869F2A4-B00D-49B2-B1AF-E3F488F71270}"/>
              </a:ext>
            </a:extLst>
          </p:cNvPr>
          <p:cNvSpPr txBox="1"/>
          <p:nvPr/>
        </p:nvSpPr>
        <p:spPr>
          <a:xfrm>
            <a:off x="3180169" y="2704191"/>
            <a:ext cx="5332651" cy="369332"/>
          </a:xfrm>
          <a:prstGeom prst="rect">
            <a:avLst/>
          </a:prstGeom>
          <a:noFill/>
        </p:spPr>
        <p:txBody>
          <a:bodyPr wrap="square" rtlCol="0">
            <a:spAutoFit/>
          </a:bodyPr>
          <a:lstStyle/>
          <a:p>
            <a:r>
              <a:rPr lang="en-US" dirty="0"/>
              <a:t>1.0.1, 1.0, 1, latest</a:t>
            </a:r>
          </a:p>
        </p:txBody>
      </p:sp>
      <p:sp>
        <p:nvSpPr>
          <p:cNvPr id="21" name="TextBox 20">
            <a:extLst>
              <a:ext uri="{FF2B5EF4-FFF2-40B4-BE49-F238E27FC236}">
                <a16:creationId xmlns:a16="http://schemas.microsoft.com/office/drawing/2014/main" id="{8191A1E4-B338-4872-83C6-B40EBBCEF24C}"/>
              </a:ext>
            </a:extLst>
          </p:cNvPr>
          <p:cNvSpPr txBox="1"/>
          <p:nvPr/>
        </p:nvSpPr>
        <p:spPr>
          <a:xfrm>
            <a:off x="3180166" y="1519586"/>
            <a:ext cx="5332651" cy="369332"/>
          </a:xfrm>
          <a:prstGeom prst="rect">
            <a:avLst/>
          </a:prstGeom>
          <a:noFill/>
        </p:spPr>
        <p:txBody>
          <a:bodyPr wrap="square" rtlCol="0">
            <a:spAutoFit/>
          </a:bodyPr>
          <a:lstStyle/>
          <a:p>
            <a:r>
              <a:rPr lang="en-US" dirty="0"/>
              <a:t>1.0.0</a:t>
            </a:r>
          </a:p>
        </p:txBody>
      </p:sp>
    </p:spTree>
    <p:extLst>
      <p:ext uri="{BB962C8B-B14F-4D97-AF65-F5344CB8AC3E}">
        <p14:creationId xmlns:p14="http://schemas.microsoft.com/office/powerpoint/2010/main" val="3267496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7B9-1308-4C33-8D3B-EDC774A26B59}"/>
              </a:ext>
            </a:extLst>
          </p:cNvPr>
          <p:cNvSpPr>
            <a:spLocks noGrp="1"/>
          </p:cNvSpPr>
          <p:nvPr>
            <p:ph type="title"/>
          </p:nvPr>
        </p:nvSpPr>
        <p:spPr/>
        <p:txBody>
          <a:bodyPr/>
          <a:lstStyle/>
          <a:p>
            <a:r>
              <a:rPr lang="en-US" dirty="0"/>
              <a:t>Versioning Tags</a:t>
            </a:r>
          </a:p>
        </p:txBody>
      </p:sp>
      <p:sp>
        <p:nvSpPr>
          <p:cNvPr id="4" name="Rectangle 3">
            <a:extLst>
              <a:ext uri="{FF2B5EF4-FFF2-40B4-BE49-F238E27FC236}">
                <a16:creationId xmlns:a16="http://schemas.microsoft.com/office/drawing/2014/main" id="{F25BD9AB-F1BE-4179-A107-4E0152921E92}"/>
              </a:ext>
            </a:extLst>
          </p:cNvPr>
          <p:cNvSpPr/>
          <p:nvPr/>
        </p:nvSpPr>
        <p:spPr>
          <a:xfrm>
            <a:off x="372234" y="152130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p>
        </p:txBody>
      </p:sp>
      <p:cxnSp>
        <p:nvCxnSpPr>
          <p:cNvPr id="6" name="Straight Connector 5">
            <a:extLst>
              <a:ext uri="{FF2B5EF4-FFF2-40B4-BE49-F238E27FC236}">
                <a16:creationId xmlns:a16="http://schemas.microsoft.com/office/drawing/2014/main" id="{DE18CFBF-3968-459C-AD91-DA114638CDF6}"/>
              </a:ext>
            </a:extLst>
          </p:cNvPr>
          <p:cNvCxnSpPr>
            <a:cxnSpLocks/>
          </p:cNvCxnSpPr>
          <p:nvPr/>
        </p:nvCxnSpPr>
        <p:spPr>
          <a:xfrm>
            <a:off x="304800" y="2370966"/>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2EC31A6-EA4B-4BED-AFC9-F0186DBFEEDA}"/>
              </a:ext>
            </a:extLst>
          </p:cNvPr>
          <p:cNvSpPr/>
          <p:nvPr/>
        </p:nvSpPr>
        <p:spPr>
          <a:xfrm>
            <a:off x="372233" y="2660830"/>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2</a:t>
            </a:r>
          </a:p>
        </p:txBody>
      </p:sp>
      <p:cxnSp>
        <p:nvCxnSpPr>
          <p:cNvPr id="10" name="Straight Connector 9">
            <a:extLst>
              <a:ext uri="{FF2B5EF4-FFF2-40B4-BE49-F238E27FC236}">
                <a16:creationId xmlns:a16="http://schemas.microsoft.com/office/drawing/2014/main" id="{7737F4B7-EC20-4378-991A-9AF94AD2B89C}"/>
              </a:ext>
            </a:extLst>
          </p:cNvPr>
          <p:cNvCxnSpPr>
            <a:cxnSpLocks/>
          </p:cNvCxnSpPr>
          <p:nvPr/>
        </p:nvCxnSpPr>
        <p:spPr>
          <a:xfrm>
            <a:off x="372233" y="3600957"/>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EDA61C-31BB-4504-B0BE-39D7D3983E83}"/>
              </a:ext>
            </a:extLst>
          </p:cNvPr>
          <p:cNvSpPr/>
          <p:nvPr/>
        </p:nvSpPr>
        <p:spPr>
          <a:xfrm>
            <a:off x="372233" y="392723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3</a:t>
            </a:r>
          </a:p>
        </p:txBody>
      </p:sp>
      <p:cxnSp>
        <p:nvCxnSpPr>
          <p:cNvPr id="13" name="Straight Connector 12">
            <a:extLst>
              <a:ext uri="{FF2B5EF4-FFF2-40B4-BE49-F238E27FC236}">
                <a16:creationId xmlns:a16="http://schemas.microsoft.com/office/drawing/2014/main" id="{976979AC-07CD-4564-9357-B2C28FF7F720}"/>
              </a:ext>
            </a:extLst>
          </p:cNvPr>
          <p:cNvCxnSpPr>
            <a:cxnSpLocks/>
          </p:cNvCxnSpPr>
          <p:nvPr/>
        </p:nvCxnSpPr>
        <p:spPr>
          <a:xfrm>
            <a:off x="304800" y="4952327"/>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773652-592F-42BA-B751-43E6D8D33A8A}"/>
              </a:ext>
            </a:extLst>
          </p:cNvPr>
          <p:cNvSpPr txBox="1"/>
          <p:nvPr/>
        </p:nvSpPr>
        <p:spPr>
          <a:xfrm>
            <a:off x="3180168" y="3872498"/>
            <a:ext cx="5332651" cy="369332"/>
          </a:xfrm>
          <a:prstGeom prst="rect">
            <a:avLst/>
          </a:prstGeom>
          <a:noFill/>
        </p:spPr>
        <p:txBody>
          <a:bodyPr wrap="square" rtlCol="0">
            <a:spAutoFit/>
          </a:bodyPr>
          <a:lstStyle/>
          <a:p>
            <a:r>
              <a:rPr lang="en-US" dirty="0"/>
              <a:t>1.1.0, 1.1, 1, latest</a:t>
            </a:r>
          </a:p>
        </p:txBody>
      </p:sp>
      <p:sp>
        <p:nvSpPr>
          <p:cNvPr id="21" name="TextBox 20">
            <a:extLst>
              <a:ext uri="{FF2B5EF4-FFF2-40B4-BE49-F238E27FC236}">
                <a16:creationId xmlns:a16="http://schemas.microsoft.com/office/drawing/2014/main" id="{8191A1E4-B338-4872-83C6-B40EBBCEF24C}"/>
              </a:ext>
            </a:extLst>
          </p:cNvPr>
          <p:cNvSpPr txBox="1"/>
          <p:nvPr/>
        </p:nvSpPr>
        <p:spPr>
          <a:xfrm>
            <a:off x="3180166" y="1522904"/>
            <a:ext cx="5332651" cy="369332"/>
          </a:xfrm>
          <a:prstGeom prst="rect">
            <a:avLst/>
          </a:prstGeom>
          <a:noFill/>
        </p:spPr>
        <p:txBody>
          <a:bodyPr wrap="square" rtlCol="0">
            <a:spAutoFit/>
          </a:bodyPr>
          <a:lstStyle/>
          <a:p>
            <a:r>
              <a:rPr lang="en-US" dirty="0"/>
              <a:t>1.0.0</a:t>
            </a:r>
          </a:p>
        </p:txBody>
      </p:sp>
      <p:sp>
        <p:nvSpPr>
          <p:cNvPr id="22" name="TextBox 21">
            <a:extLst>
              <a:ext uri="{FF2B5EF4-FFF2-40B4-BE49-F238E27FC236}">
                <a16:creationId xmlns:a16="http://schemas.microsoft.com/office/drawing/2014/main" id="{95418F93-B127-442A-A378-E64A4634959D}"/>
              </a:ext>
            </a:extLst>
          </p:cNvPr>
          <p:cNvSpPr txBox="1"/>
          <p:nvPr/>
        </p:nvSpPr>
        <p:spPr>
          <a:xfrm>
            <a:off x="3180166" y="2665031"/>
            <a:ext cx="5332651" cy="369332"/>
          </a:xfrm>
          <a:prstGeom prst="rect">
            <a:avLst/>
          </a:prstGeom>
          <a:noFill/>
        </p:spPr>
        <p:txBody>
          <a:bodyPr wrap="square" rtlCol="0">
            <a:spAutoFit/>
          </a:bodyPr>
          <a:lstStyle/>
          <a:p>
            <a:r>
              <a:rPr lang="en-US" dirty="0"/>
              <a:t>1.0.1, 1.0</a:t>
            </a:r>
          </a:p>
        </p:txBody>
      </p:sp>
    </p:spTree>
    <p:extLst>
      <p:ext uri="{BB962C8B-B14F-4D97-AF65-F5344CB8AC3E}">
        <p14:creationId xmlns:p14="http://schemas.microsoft.com/office/powerpoint/2010/main" val="140969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7B9-1308-4C33-8D3B-EDC774A26B59}"/>
              </a:ext>
            </a:extLst>
          </p:cNvPr>
          <p:cNvSpPr>
            <a:spLocks noGrp="1"/>
          </p:cNvSpPr>
          <p:nvPr>
            <p:ph type="title"/>
          </p:nvPr>
        </p:nvSpPr>
        <p:spPr/>
        <p:txBody>
          <a:bodyPr/>
          <a:lstStyle/>
          <a:p>
            <a:r>
              <a:rPr lang="en-US" dirty="0"/>
              <a:t>Versioning Tags</a:t>
            </a:r>
          </a:p>
        </p:txBody>
      </p:sp>
      <p:sp>
        <p:nvSpPr>
          <p:cNvPr id="4" name="Rectangle 3">
            <a:extLst>
              <a:ext uri="{FF2B5EF4-FFF2-40B4-BE49-F238E27FC236}">
                <a16:creationId xmlns:a16="http://schemas.microsoft.com/office/drawing/2014/main" id="{F25BD9AB-F1BE-4179-A107-4E0152921E92}"/>
              </a:ext>
            </a:extLst>
          </p:cNvPr>
          <p:cNvSpPr/>
          <p:nvPr/>
        </p:nvSpPr>
        <p:spPr>
          <a:xfrm>
            <a:off x="372234" y="152130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p>
        </p:txBody>
      </p:sp>
      <p:cxnSp>
        <p:nvCxnSpPr>
          <p:cNvPr id="6" name="Straight Connector 5">
            <a:extLst>
              <a:ext uri="{FF2B5EF4-FFF2-40B4-BE49-F238E27FC236}">
                <a16:creationId xmlns:a16="http://schemas.microsoft.com/office/drawing/2014/main" id="{DE18CFBF-3968-459C-AD91-DA114638CDF6}"/>
              </a:ext>
            </a:extLst>
          </p:cNvPr>
          <p:cNvCxnSpPr>
            <a:cxnSpLocks/>
          </p:cNvCxnSpPr>
          <p:nvPr/>
        </p:nvCxnSpPr>
        <p:spPr>
          <a:xfrm>
            <a:off x="304800" y="2370966"/>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2EC31A6-EA4B-4BED-AFC9-F0186DBFEEDA}"/>
              </a:ext>
            </a:extLst>
          </p:cNvPr>
          <p:cNvSpPr/>
          <p:nvPr/>
        </p:nvSpPr>
        <p:spPr>
          <a:xfrm>
            <a:off x="372233" y="2660830"/>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2</a:t>
            </a:r>
          </a:p>
        </p:txBody>
      </p:sp>
      <p:cxnSp>
        <p:nvCxnSpPr>
          <p:cNvPr id="10" name="Straight Connector 9">
            <a:extLst>
              <a:ext uri="{FF2B5EF4-FFF2-40B4-BE49-F238E27FC236}">
                <a16:creationId xmlns:a16="http://schemas.microsoft.com/office/drawing/2014/main" id="{7737F4B7-EC20-4378-991A-9AF94AD2B89C}"/>
              </a:ext>
            </a:extLst>
          </p:cNvPr>
          <p:cNvCxnSpPr>
            <a:cxnSpLocks/>
          </p:cNvCxnSpPr>
          <p:nvPr/>
        </p:nvCxnSpPr>
        <p:spPr>
          <a:xfrm>
            <a:off x="372233" y="3600957"/>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BEDA61C-31BB-4504-B0BE-39D7D3983E83}"/>
              </a:ext>
            </a:extLst>
          </p:cNvPr>
          <p:cNvSpPr/>
          <p:nvPr/>
        </p:nvSpPr>
        <p:spPr>
          <a:xfrm>
            <a:off x="372233" y="3927233"/>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3</a:t>
            </a:r>
          </a:p>
        </p:txBody>
      </p:sp>
      <p:cxnSp>
        <p:nvCxnSpPr>
          <p:cNvPr id="13" name="Straight Connector 12">
            <a:extLst>
              <a:ext uri="{FF2B5EF4-FFF2-40B4-BE49-F238E27FC236}">
                <a16:creationId xmlns:a16="http://schemas.microsoft.com/office/drawing/2014/main" id="{976979AC-07CD-4564-9357-B2C28FF7F720}"/>
              </a:ext>
            </a:extLst>
          </p:cNvPr>
          <p:cNvCxnSpPr>
            <a:cxnSpLocks/>
          </p:cNvCxnSpPr>
          <p:nvPr/>
        </p:nvCxnSpPr>
        <p:spPr>
          <a:xfrm>
            <a:off x="304800" y="4952327"/>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03BDB12-682F-49B6-A594-103BA0B4AA5C}"/>
              </a:ext>
            </a:extLst>
          </p:cNvPr>
          <p:cNvSpPr/>
          <p:nvPr/>
        </p:nvSpPr>
        <p:spPr>
          <a:xfrm>
            <a:off x="372233" y="5188449"/>
            <a:ext cx="2516623" cy="5259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x</a:t>
            </a:r>
            <a:r>
              <a:rPr lang="en-US" baseline="30000" dirty="0"/>
              <a:t>4</a:t>
            </a:r>
          </a:p>
        </p:txBody>
      </p:sp>
      <p:cxnSp>
        <p:nvCxnSpPr>
          <p:cNvPr id="19" name="Straight Connector 18">
            <a:extLst>
              <a:ext uri="{FF2B5EF4-FFF2-40B4-BE49-F238E27FC236}">
                <a16:creationId xmlns:a16="http://schemas.microsoft.com/office/drawing/2014/main" id="{CF5530F2-29EF-4184-9CAF-590FF32B7B45}"/>
              </a:ext>
            </a:extLst>
          </p:cNvPr>
          <p:cNvCxnSpPr>
            <a:cxnSpLocks/>
          </p:cNvCxnSpPr>
          <p:nvPr/>
        </p:nvCxnSpPr>
        <p:spPr>
          <a:xfrm>
            <a:off x="304800" y="6213543"/>
            <a:ext cx="1049806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9EDC3A-B533-4187-A6E5-8239B564DDEF}"/>
              </a:ext>
            </a:extLst>
          </p:cNvPr>
          <p:cNvSpPr txBox="1"/>
          <p:nvPr/>
        </p:nvSpPr>
        <p:spPr>
          <a:xfrm>
            <a:off x="3180168" y="5133714"/>
            <a:ext cx="5332651" cy="369332"/>
          </a:xfrm>
          <a:prstGeom prst="rect">
            <a:avLst/>
          </a:prstGeom>
          <a:noFill/>
        </p:spPr>
        <p:txBody>
          <a:bodyPr wrap="square" rtlCol="0">
            <a:spAutoFit/>
          </a:bodyPr>
          <a:lstStyle/>
          <a:p>
            <a:r>
              <a:rPr lang="en-US" dirty="0"/>
              <a:t>2.0.0, 2.0, 2, latest</a:t>
            </a:r>
          </a:p>
        </p:txBody>
      </p:sp>
      <p:sp>
        <p:nvSpPr>
          <p:cNvPr id="21" name="TextBox 20">
            <a:extLst>
              <a:ext uri="{FF2B5EF4-FFF2-40B4-BE49-F238E27FC236}">
                <a16:creationId xmlns:a16="http://schemas.microsoft.com/office/drawing/2014/main" id="{8191A1E4-B338-4872-83C6-B40EBBCEF24C}"/>
              </a:ext>
            </a:extLst>
          </p:cNvPr>
          <p:cNvSpPr txBox="1"/>
          <p:nvPr/>
        </p:nvSpPr>
        <p:spPr>
          <a:xfrm>
            <a:off x="3180166" y="1519586"/>
            <a:ext cx="5332651" cy="369332"/>
          </a:xfrm>
          <a:prstGeom prst="rect">
            <a:avLst/>
          </a:prstGeom>
          <a:noFill/>
        </p:spPr>
        <p:txBody>
          <a:bodyPr wrap="square" rtlCol="0">
            <a:spAutoFit/>
          </a:bodyPr>
          <a:lstStyle/>
          <a:p>
            <a:r>
              <a:rPr lang="en-US" dirty="0"/>
              <a:t>1.0.0</a:t>
            </a:r>
          </a:p>
        </p:txBody>
      </p:sp>
      <p:sp>
        <p:nvSpPr>
          <p:cNvPr id="22" name="TextBox 21">
            <a:extLst>
              <a:ext uri="{FF2B5EF4-FFF2-40B4-BE49-F238E27FC236}">
                <a16:creationId xmlns:a16="http://schemas.microsoft.com/office/drawing/2014/main" id="{95418F93-B127-442A-A378-E64A4634959D}"/>
              </a:ext>
            </a:extLst>
          </p:cNvPr>
          <p:cNvSpPr txBox="1"/>
          <p:nvPr/>
        </p:nvSpPr>
        <p:spPr>
          <a:xfrm>
            <a:off x="3180165" y="2660830"/>
            <a:ext cx="5332651" cy="369332"/>
          </a:xfrm>
          <a:prstGeom prst="rect">
            <a:avLst/>
          </a:prstGeom>
          <a:noFill/>
        </p:spPr>
        <p:txBody>
          <a:bodyPr wrap="square" rtlCol="0">
            <a:spAutoFit/>
          </a:bodyPr>
          <a:lstStyle/>
          <a:p>
            <a:r>
              <a:rPr lang="en-US" dirty="0"/>
              <a:t>1.0.1, 1.0</a:t>
            </a:r>
          </a:p>
        </p:txBody>
      </p:sp>
      <p:sp>
        <p:nvSpPr>
          <p:cNvPr id="23" name="TextBox 22">
            <a:extLst>
              <a:ext uri="{FF2B5EF4-FFF2-40B4-BE49-F238E27FC236}">
                <a16:creationId xmlns:a16="http://schemas.microsoft.com/office/drawing/2014/main" id="{90B4ED1A-B607-4578-8174-3D28AA82D595}"/>
              </a:ext>
            </a:extLst>
          </p:cNvPr>
          <p:cNvSpPr txBox="1"/>
          <p:nvPr/>
        </p:nvSpPr>
        <p:spPr>
          <a:xfrm>
            <a:off x="3180165" y="3927233"/>
            <a:ext cx="5332651" cy="369332"/>
          </a:xfrm>
          <a:prstGeom prst="rect">
            <a:avLst/>
          </a:prstGeom>
          <a:noFill/>
        </p:spPr>
        <p:txBody>
          <a:bodyPr wrap="square" rtlCol="0">
            <a:spAutoFit/>
          </a:bodyPr>
          <a:lstStyle/>
          <a:p>
            <a:r>
              <a:rPr lang="en-US" dirty="0"/>
              <a:t>1.1.0, 1.1, 1</a:t>
            </a:r>
          </a:p>
        </p:txBody>
      </p:sp>
    </p:spTree>
    <p:extLst>
      <p:ext uri="{BB962C8B-B14F-4D97-AF65-F5344CB8AC3E}">
        <p14:creationId xmlns:p14="http://schemas.microsoft.com/office/powerpoint/2010/main" val="501108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images are tagged</a:t>
            </a:r>
            <a:br>
              <a:rPr lang="en-US" dirty="0"/>
            </a:br>
            <a:endParaRPr lang="en-US" dirty="0"/>
          </a:p>
        </p:txBody>
      </p:sp>
      <p:sp>
        <p:nvSpPr>
          <p:cNvPr id="3" name="Text Placeholder 2"/>
          <p:cNvSpPr>
            <a:spLocks noGrp="1"/>
          </p:cNvSpPr>
          <p:nvPr>
            <p:ph type="body" idx="1"/>
          </p:nvPr>
        </p:nvSpPr>
        <p:spPr/>
        <p:txBody>
          <a:bodyPr/>
          <a:lstStyle/>
          <a:p>
            <a:r>
              <a:rPr lang="en-US" dirty="0"/>
              <a:t> -t is an option</a:t>
            </a:r>
          </a:p>
          <a:p>
            <a:r>
              <a:rPr lang="en-US" dirty="0"/>
              <a:t> Dangling images</a:t>
            </a:r>
          </a:p>
          <a:p>
            <a:pPr lvl="1"/>
            <a:r>
              <a:rPr lang="en-US" dirty="0" err="1"/>
              <a:t>docker</a:t>
            </a:r>
            <a:r>
              <a:rPr lang="en-US" dirty="0"/>
              <a:t> build multiple times</a:t>
            </a:r>
          </a:p>
          <a:p>
            <a:pPr lvl="1"/>
            <a:r>
              <a:rPr lang="en-US" dirty="0"/>
              <a:t>Previous image is dangling</a:t>
            </a:r>
          </a:p>
          <a:p>
            <a:pPr lvl="1"/>
            <a:r>
              <a:rPr lang="en-US" dirty="0"/>
              <a:t>Removing images is explicit</a:t>
            </a:r>
          </a:p>
          <a:p>
            <a:pPr lvl="1"/>
            <a:endParaRPr lang="en-US" dirty="0"/>
          </a:p>
          <a:p>
            <a:pPr marL="169329" indent="0">
              <a:lnSpc>
                <a:spcPct val="100000"/>
              </a:lnSpc>
              <a:buNone/>
            </a:pPr>
            <a:r>
              <a:rPr lang="en-US" sz="1600" dirty="0">
                <a:latin typeface="Consolas" panose="020B0609020204030204" pitchFamily="49" charset="0"/>
              </a:rPr>
              <a:t>REPOSITORY                            TAG                                   IMAGE ID           SIZE</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a:t>
            </a:r>
            <a:r>
              <a:rPr lang="en-US" sz="1600" dirty="0" err="1">
                <a:latin typeface="Consolas" panose="020B0609020204030204" pitchFamily="49" charset="0"/>
              </a:rPr>
              <a:t>dotnetapp</a:t>
            </a:r>
            <a:r>
              <a:rPr lang="en-US" sz="1600" dirty="0">
                <a:latin typeface="Consolas" panose="020B0609020204030204" pitchFamily="49" charset="0"/>
              </a:rPr>
              <a:t>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dotnetapp-stretch-arm32v7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latest                                48e3f964cc7a       165MB</a:t>
            </a:r>
          </a:p>
          <a:p>
            <a:pPr marL="169329" indent="0">
              <a:lnSpc>
                <a:spcPct val="100000"/>
              </a:lnSpc>
              <a:buNone/>
            </a:pPr>
            <a:r>
              <a:rPr lang="en-US" sz="1600" dirty="0" err="1">
                <a:latin typeface="Consolas" panose="020B0609020204030204" pitchFamily="49" charset="0"/>
              </a:rPr>
              <a:t>microsoft</a:t>
            </a:r>
            <a:r>
              <a:rPr lang="en-US" sz="1600" dirty="0">
                <a:latin typeface="Consolas" panose="020B0609020204030204" pitchFamily="49" charset="0"/>
              </a:rPr>
              <a:t>/</a:t>
            </a:r>
            <a:r>
              <a:rPr lang="en-US" sz="1600" dirty="0" err="1">
                <a:latin typeface="Consolas" panose="020B0609020204030204" pitchFamily="49" charset="0"/>
              </a:rPr>
              <a:t>dotnet</a:t>
            </a:r>
            <a:r>
              <a:rPr lang="en-US" sz="1600" dirty="0">
                <a:latin typeface="Consolas" panose="020B0609020204030204" pitchFamily="49" charset="0"/>
              </a:rPr>
              <a:t>-samples              </a:t>
            </a:r>
            <a:r>
              <a:rPr lang="en-US" sz="1600" dirty="0" err="1">
                <a:latin typeface="Consolas" panose="020B0609020204030204" pitchFamily="49" charset="0"/>
              </a:rPr>
              <a:t>dotnetapp</a:t>
            </a:r>
            <a:r>
              <a:rPr lang="en-US" sz="1600" dirty="0">
                <a:latin typeface="Consolas" panose="020B0609020204030204" pitchFamily="49" charset="0"/>
              </a:rPr>
              <a:t>-stretch                     4ae0a48467db       219MB</a:t>
            </a:r>
          </a:p>
          <a:p>
            <a:pPr marL="169329" indent="0">
              <a:lnSpc>
                <a:spcPct val="100000"/>
              </a:lnSpc>
              <a:buNone/>
            </a:pPr>
            <a:r>
              <a:rPr lang="en-US" sz="1600" dirty="0">
                <a:latin typeface="Consolas" panose="020B0609020204030204" pitchFamily="49" charset="0"/>
              </a:rPr>
              <a:t>&lt;none&gt;                                &lt;none&gt;                                f8e18accccd8       1.63GB</a:t>
            </a:r>
          </a:p>
        </p:txBody>
      </p:sp>
    </p:spTree>
    <p:extLst>
      <p:ext uri="{BB962C8B-B14F-4D97-AF65-F5344CB8AC3E}">
        <p14:creationId xmlns:p14="http://schemas.microsoft.com/office/powerpoint/2010/main" val="135656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them up</a:t>
            </a:r>
          </a:p>
        </p:txBody>
      </p:sp>
      <p:sp>
        <p:nvSpPr>
          <p:cNvPr id="3" name="Text Placeholder 2"/>
          <p:cNvSpPr>
            <a:spLocks noGrp="1"/>
          </p:cNvSpPr>
          <p:nvPr>
            <p:ph type="body" idx="1"/>
          </p:nvPr>
        </p:nvSpPr>
        <p:spPr/>
        <p:txBody>
          <a:bodyPr/>
          <a:lstStyle/>
          <a:p>
            <a:r>
              <a:rPr lang="en-US" dirty="0"/>
              <a:t>Image management is important</a:t>
            </a:r>
          </a:p>
          <a:p>
            <a:r>
              <a:rPr lang="en-US" dirty="0"/>
              <a:t>Monitor</a:t>
            </a:r>
          </a:p>
          <a:p>
            <a:pPr lvl="1"/>
            <a:r>
              <a:rPr lang="en-US" dirty="0" err="1"/>
              <a:t>docker</a:t>
            </a:r>
            <a:r>
              <a:rPr lang="en-US" dirty="0"/>
              <a:t> images</a:t>
            </a:r>
          </a:p>
          <a:p>
            <a:pPr lvl="1"/>
            <a:r>
              <a:rPr lang="en-US" dirty="0" err="1"/>
              <a:t>docker</a:t>
            </a:r>
            <a:r>
              <a:rPr lang="en-US" dirty="0"/>
              <a:t> system </a:t>
            </a:r>
            <a:r>
              <a:rPr lang="en-US" dirty="0" err="1"/>
              <a:t>df</a:t>
            </a:r>
            <a:endParaRPr lang="en-US" dirty="0"/>
          </a:p>
          <a:p>
            <a:r>
              <a:rPr lang="en-US" dirty="0"/>
              <a:t>Dangling images must be addressed</a:t>
            </a:r>
          </a:p>
          <a:p>
            <a:r>
              <a:rPr lang="en-US" dirty="0" err="1"/>
              <a:t>docker</a:t>
            </a:r>
            <a:r>
              <a:rPr lang="en-US" dirty="0"/>
              <a:t> system prune </a:t>
            </a:r>
          </a:p>
        </p:txBody>
      </p:sp>
    </p:spTree>
    <p:extLst>
      <p:ext uri="{BB962C8B-B14F-4D97-AF65-F5344CB8AC3E}">
        <p14:creationId xmlns:p14="http://schemas.microsoft.com/office/powerpoint/2010/main" val="354886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Registry</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1139921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1179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Text Placeholder 2"/>
          <p:cNvSpPr>
            <a:spLocks noGrp="1"/>
          </p:cNvSpPr>
          <p:nvPr>
            <p:ph type="body" idx="1"/>
          </p:nvPr>
        </p:nvSpPr>
        <p:spPr/>
        <p:txBody>
          <a:bodyPr/>
          <a:lstStyle/>
          <a:p>
            <a:r>
              <a:rPr lang="en-US" dirty="0"/>
              <a:t>Images are implicitly pulled during </a:t>
            </a:r>
            <a:r>
              <a:rPr lang="en-US" dirty="0" err="1"/>
              <a:t>docker</a:t>
            </a:r>
            <a:r>
              <a:rPr lang="en-US" dirty="0"/>
              <a:t> build/run</a:t>
            </a:r>
          </a:p>
          <a:p>
            <a:pPr lvl="1"/>
            <a:r>
              <a:rPr lang="en-US" dirty="0" err="1"/>
              <a:t>docker</a:t>
            </a:r>
            <a:r>
              <a:rPr lang="en-US" dirty="0"/>
              <a:t> run –</a:t>
            </a:r>
            <a:r>
              <a:rPr lang="en-US" dirty="0" err="1"/>
              <a:t>rm</a:t>
            </a:r>
            <a:r>
              <a:rPr lang="en-US" dirty="0"/>
              <a:t> </a:t>
            </a:r>
            <a:r>
              <a:rPr lang="en-US" dirty="0" err="1"/>
              <a:t>microsoft</a:t>
            </a:r>
            <a:r>
              <a:rPr lang="en-US" dirty="0"/>
              <a:t>/</a:t>
            </a:r>
            <a:r>
              <a:rPr lang="en-US" dirty="0" err="1"/>
              <a:t>dotnet</a:t>
            </a:r>
            <a:r>
              <a:rPr lang="en-US" dirty="0"/>
              <a:t>-samples</a:t>
            </a:r>
          </a:p>
          <a:p>
            <a:pPr lvl="1"/>
            <a:r>
              <a:rPr lang="en-US" dirty="0"/>
              <a:t>Only occurs if image is not found locally</a:t>
            </a:r>
          </a:p>
          <a:p>
            <a:pPr lvl="1"/>
            <a:r>
              <a:rPr lang="en-US" dirty="0"/>
              <a:t>Never updates existing image</a:t>
            </a:r>
          </a:p>
          <a:p>
            <a:r>
              <a:rPr lang="en-US" dirty="0"/>
              <a:t>Tags can get updated on Docker Registry</a:t>
            </a:r>
          </a:p>
          <a:p>
            <a:pPr lvl="1"/>
            <a:r>
              <a:rPr lang="en-US" dirty="0" err="1"/>
              <a:t>docker</a:t>
            </a:r>
            <a:r>
              <a:rPr lang="en-US" dirty="0"/>
              <a:t> pull to explicitly get newest image</a:t>
            </a:r>
          </a:p>
          <a:p>
            <a:pPr lvl="1"/>
            <a:r>
              <a:rPr lang="en-US" dirty="0"/>
              <a:t>Use –pull option when building</a:t>
            </a:r>
          </a:p>
          <a:p>
            <a:pPr lvl="1"/>
            <a:r>
              <a:rPr lang="en-US" dirty="0"/>
              <a:t>Use digest to lock image</a:t>
            </a:r>
          </a:p>
          <a:p>
            <a:pPr lvl="1"/>
            <a:r>
              <a:rPr lang="en-US" dirty="0"/>
              <a:t>FROM ubuntu:14.04</a:t>
            </a:r>
          </a:p>
          <a:p>
            <a:pPr lvl="1"/>
            <a:r>
              <a:rPr lang="en-US" dirty="0"/>
              <a:t>FROM ubuntu@sha256:45b23dee08...</a:t>
            </a:r>
          </a:p>
          <a:p>
            <a:pPr lvl="1"/>
            <a:endParaRPr lang="en-US" dirty="0"/>
          </a:p>
        </p:txBody>
      </p:sp>
    </p:spTree>
    <p:extLst>
      <p:ext uri="{BB962C8B-B14F-4D97-AF65-F5344CB8AC3E}">
        <p14:creationId xmlns:p14="http://schemas.microsoft.com/office/powerpoint/2010/main" val="4285826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Volumes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64366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6383-4F51-4E79-B3C3-B13706334797}"/>
              </a:ext>
            </a:extLst>
          </p:cNvPr>
          <p:cNvSpPr>
            <a:spLocks noGrp="1"/>
          </p:cNvSpPr>
          <p:nvPr>
            <p:ph type="title"/>
          </p:nvPr>
        </p:nvSpPr>
        <p:spPr/>
        <p:txBody>
          <a:bodyPr/>
          <a:lstStyle/>
          <a:p>
            <a:r>
              <a:rPr lang="en-US" dirty="0"/>
              <a:t>Why Docker vs VM</a:t>
            </a:r>
          </a:p>
        </p:txBody>
      </p:sp>
      <p:sp>
        <p:nvSpPr>
          <p:cNvPr id="3" name="Text Placeholder 2">
            <a:extLst>
              <a:ext uri="{FF2B5EF4-FFF2-40B4-BE49-F238E27FC236}">
                <a16:creationId xmlns:a16="http://schemas.microsoft.com/office/drawing/2014/main" id="{A5B9C4D8-8D9B-40E0-AED4-599626E4809A}"/>
              </a:ext>
            </a:extLst>
          </p:cNvPr>
          <p:cNvSpPr>
            <a:spLocks noGrp="1"/>
          </p:cNvSpPr>
          <p:nvPr>
            <p:ph type="body" idx="1"/>
          </p:nvPr>
        </p:nvSpPr>
        <p:spPr/>
        <p:txBody>
          <a:bodyPr/>
          <a:lstStyle/>
          <a:p>
            <a:r>
              <a:rPr lang="en-US" dirty="0"/>
              <a:t>Dockerfile captures the definition</a:t>
            </a:r>
          </a:p>
          <a:p>
            <a:pPr lvl="1"/>
            <a:r>
              <a:rPr lang="en-US" dirty="0"/>
              <a:t>Easy to build</a:t>
            </a:r>
          </a:p>
          <a:p>
            <a:pPr lvl="1"/>
            <a:r>
              <a:rPr lang="en-US" dirty="0"/>
              <a:t>Easy to iterate</a:t>
            </a:r>
          </a:p>
          <a:p>
            <a:r>
              <a:rPr lang="en-US" dirty="0"/>
              <a:t>Portable</a:t>
            </a:r>
          </a:p>
          <a:p>
            <a:r>
              <a:rPr lang="en-US" dirty="0"/>
              <a:t>Size</a:t>
            </a:r>
          </a:p>
          <a:p>
            <a:pPr lvl="1"/>
            <a:r>
              <a:rPr lang="en-US" dirty="0"/>
              <a:t>If each VM is 10Gb in size, then 10 VMs will take up 10x10 = 100Gb of resources</a:t>
            </a:r>
          </a:p>
          <a:p>
            <a:pPr lvl="1"/>
            <a:r>
              <a:rPr lang="en-US" dirty="0"/>
              <a:t>Take a 10Gb container and run ten of them, or even a hundred, and you won't use anything close to 100Gb of resources. </a:t>
            </a:r>
          </a:p>
          <a:p>
            <a:r>
              <a:rPr lang="en-US" dirty="0"/>
              <a:t>Speed</a:t>
            </a:r>
          </a:p>
        </p:txBody>
      </p:sp>
    </p:spTree>
    <p:extLst>
      <p:ext uri="{BB962C8B-B14F-4D97-AF65-F5344CB8AC3E}">
        <p14:creationId xmlns:p14="http://schemas.microsoft.com/office/powerpoint/2010/main" val="1046580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r>
              <a:rPr lang="en-US" dirty="0"/>
              <a:t>Can be used to share (and persist) data between containers</a:t>
            </a:r>
          </a:p>
          <a:p>
            <a:r>
              <a:rPr lang="en-US" dirty="0"/>
              <a:t>Directory persists after the container is deleted </a:t>
            </a:r>
          </a:p>
          <a:p>
            <a:pPr lvl="1"/>
            <a:r>
              <a:rPr lang="en-US" dirty="0"/>
              <a:t>Unless you explicitly delete it</a:t>
            </a:r>
            <a:br>
              <a:rPr lang="en-US" dirty="0"/>
            </a:br>
            <a:endParaRPr lang="en-US" dirty="0"/>
          </a:p>
          <a:p>
            <a:pPr marL="169329" indent="0">
              <a:buNone/>
            </a:pPr>
            <a:endParaRPr lang="en-US" dirty="0"/>
          </a:p>
        </p:txBody>
      </p:sp>
    </p:spTree>
    <p:extLst>
      <p:ext uri="{BB962C8B-B14F-4D97-AF65-F5344CB8AC3E}">
        <p14:creationId xmlns:p14="http://schemas.microsoft.com/office/powerpoint/2010/main" val="99121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Text Placeholder 2"/>
          <p:cNvSpPr>
            <a:spLocks noGrp="1"/>
          </p:cNvSpPr>
          <p:nvPr>
            <p:ph type="body" idx="1"/>
          </p:nvPr>
        </p:nvSpPr>
        <p:spPr/>
        <p:txBody>
          <a:bodyPr/>
          <a:lstStyle/>
          <a:p>
            <a:r>
              <a:rPr lang="en-US" dirty="0"/>
              <a:t>Local Path</a:t>
            </a:r>
          </a:p>
          <a:p>
            <a:pPr lvl="1"/>
            <a:r>
              <a:rPr lang="en-US" dirty="0" err="1"/>
              <a:t>docker</a:t>
            </a:r>
            <a:r>
              <a:rPr lang="en-US" dirty="0"/>
              <a:t> run –v /</a:t>
            </a:r>
            <a:r>
              <a:rPr lang="en-US" dirty="0" err="1"/>
              <a:t>mydata</a:t>
            </a:r>
            <a:r>
              <a:rPr lang="en-US" dirty="0"/>
              <a:t>:/working …</a:t>
            </a:r>
          </a:p>
          <a:p>
            <a:pPr lvl="1"/>
            <a:r>
              <a:rPr lang="en-US" dirty="0"/>
              <a:t>Must share in Docker for Windows</a:t>
            </a:r>
          </a:p>
          <a:p>
            <a:pPr lvl="1"/>
            <a:endParaRPr lang="en-US" dirty="0"/>
          </a:p>
          <a:p>
            <a:r>
              <a:rPr lang="en-US" dirty="0"/>
              <a:t>Docker Volume</a:t>
            </a:r>
          </a:p>
          <a:p>
            <a:pPr lvl="1"/>
            <a:r>
              <a:rPr lang="en-US" dirty="0" err="1"/>
              <a:t>docker</a:t>
            </a:r>
            <a:r>
              <a:rPr lang="en-US" dirty="0"/>
              <a:t> run –v </a:t>
            </a:r>
            <a:r>
              <a:rPr lang="en-US" dirty="0" err="1"/>
              <a:t>mydata</a:t>
            </a:r>
            <a:r>
              <a:rPr lang="en-US" dirty="0"/>
              <a:t>:/working …</a:t>
            </a:r>
          </a:p>
          <a:p>
            <a:pPr lvl="1"/>
            <a:r>
              <a:rPr lang="en-US" dirty="0"/>
              <a:t>Created automatically if doesn’t exist</a:t>
            </a:r>
          </a:p>
          <a:p>
            <a:pPr lvl="1"/>
            <a:r>
              <a:rPr lang="en-US" dirty="0"/>
              <a:t>Managed via Docker CLI</a:t>
            </a:r>
          </a:p>
          <a:p>
            <a:pPr lvl="1"/>
            <a:endParaRPr lang="en-US" dirty="0"/>
          </a:p>
        </p:txBody>
      </p:sp>
    </p:spTree>
    <p:extLst>
      <p:ext uri="{BB962C8B-B14F-4D97-AF65-F5344CB8AC3E}">
        <p14:creationId xmlns:p14="http://schemas.microsoft.com/office/powerpoint/2010/main" val="290237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Multi-Stage Dockerfiles</a:t>
            </a:r>
          </a:p>
        </p:txBody>
      </p:sp>
      <p:sp>
        <p:nvSpPr>
          <p:cNvPr id="5" name="Text Placeholder 4"/>
          <p:cNvSpPr>
            <a:spLocks noGrp="1"/>
          </p:cNvSpPr>
          <p:nvPr>
            <p:ph type="body" idx="2"/>
          </p:nvPr>
        </p:nvSpPr>
        <p:spPr/>
        <p:txBody>
          <a:bodyPr/>
          <a:lstStyle/>
          <a:p>
            <a:r>
              <a:rPr lang="en-US" dirty="0"/>
              <a:t>Supports effective creation of optimal Docker images</a:t>
            </a:r>
          </a:p>
        </p:txBody>
      </p:sp>
    </p:spTree>
    <p:extLst>
      <p:ext uri="{BB962C8B-B14F-4D97-AF65-F5344CB8AC3E}">
        <p14:creationId xmlns:p14="http://schemas.microsoft.com/office/powerpoint/2010/main" val="392588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Dockerfile.build</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pPr>
              <a:lnSpc>
                <a:spcPct val="100000"/>
              </a:lnSpc>
            </a:pPr>
            <a:r>
              <a:rPr lang="en-US" dirty="0"/>
              <a:t>FROM </a:t>
            </a:r>
            <a:r>
              <a:rPr lang="en-US" dirty="0" err="1"/>
              <a:t>microsoft</a:t>
            </a:r>
            <a:r>
              <a:rPr lang="en-US" dirty="0"/>
              <a:t>/dotnet:2.0-sdk</a:t>
            </a:r>
          </a:p>
          <a:p>
            <a:pPr>
              <a:lnSpc>
                <a:spcPct val="100000"/>
              </a:lnSpc>
            </a:pPr>
            <a:r>
              <a:rPr lang="en-US" dirty="0"/>
              <a:t>WORKDIR /app</a:t>
            </a:r>
          </a:p>
          <a:p>
            <a:pPr>
              <a:lnSpc>
                <a:spcPct val="100000"/>
              </a:lnSpc>
            </a:pPr>
            <a:endParaRPr lang="en-US" dirty="0"/>
          </a:p>
          <a:p>
            <a:pPr>
              <a:lnSpc>
                <a:spcPct val="100000"/>
              </a:lnSpc>
            </a:pPr>
            <a:r>
              <a:rPr lang="en-US" dirty="0"/>
              <a:t>COPY </a:t>
            </a:r>
            <a:r>
              <a:rPr lang="en-US" dirty="0" err="1"/>
              <a:t>dotnetapp.csproj</a:t>
            </a:r>
            <a:r>
              <a:rPr lang="en-US" dirty="0"/>
              <a:t> .</a:t>
            </a:r>
          </a:p>
          <a:p>
            <a:pPr>
              <a:lnSpc>
                <a:spcPct val="100000"/>
              </a:lnSpc>
            </a:pPr>
            <a:r>
              <a:rPr lang="en-US" dirty="0"/>
              <a:t>RUN </a:t>
            </a:r>
            <a:r>
              <a:rPr lang="en-US" dirty="0" err="1"/>
              <a:t>dotnet</a:t>
            </a:r>
            <a:r>
              <a:rPr lang="en-US" dirty="0"/>
              <a:t> restore</a:t>
            </a:r>
          </a:p>
          <a:p>
            <a:pPr>
              <a:lnSpc>
                <a:spcPct val="100000"/>
              </a:lnSpc>
            </a:pPr>
            <a:endParaRPr lang="en-US" dirty="0"/>
          </a:p>
          <a:p>
            <a:pPr>
              <a:lnSpc>
                <a:spcPct val="100000"/>
              </a:lnSpc>
            </a:pPr>
            <a:r>
              <a:rPr lang="en-US" dirty="0"/>
              <a:t>COPY . .</a:t>
            </a:r>
          </a:p>
          <a:p>
            <a:pPr>
              <a:lnSpc>
                <a:spcPct val="100000"/>
              </a:lnSpc>
            </a:pPr>
            <a:r>
              <a:rPr lang="en-US" dirty="0"/>
              <a:t>RUN </a:t>
            </a:r>
            <a:r>
              <a:rPr lang="en-US" dirty="0" err="1"/>
              <a:t>dotnet</a:t>
            </a:r>
            <a:r>
              <a:rPr lang="en-US" dirty="0"/>
              <a:t> publish -c Release -o out</a:t>
            </a:r>
          </a:p>
        </p:txBody>
      </p:sp>
    </p:spTree>
    <p:extLst>
      <p:ext uri="{BB962C8B-B14F-4D97-AF65-F5344CB8AC3E}">
        <p14:creationId xmlns:p14="http://schemas.microsoft.com/office/powerpoint/2010/main" val="3140872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Dockerfile</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dirty="0"/>
              <a:t>FROM </a:t>
            </a:r>
            <a:r>
              <a:rPr lang="en-US" dirty="0" err="1"/>
              <a:t>microsoft</a:t>
            </a:r>
            <a:r>
              <a:rPr lang="en-US" dirty="0"/>
              <a:t>/dotnet:2.0-runtime</a:t>
            </a:r>
          </a:p>
          <a:p>
            <a:r>
              <a:rPr lang="en-US" dirty="0"/>
              <a:t>WORKDIR /app</a:t>
            </a:r>
          </a:p>
          <a:p>
            <a:r>
              <a:rPr lang="en-US" dirty="0"/>
              <a:t>COPY out .</a:t>
            </a:r>
          </a:p>
          <a:p>
            <a:r>
              <a:rPr lang="en-US" dirty="0"/>
              <a:t>ENTRYPOINT ["</a:t>
            </a:r>
            <a:r>
              <a:rPr lang="en-US" dirty="0" err="1"/>
              <a:t>dotnet</a:t>
            </a:r>
            <a:r>
              <a:rPr lang="en-US" dirty="0"/>
              <a:t>", "dotnetapp.dll"]</a:t>
            </a:r>
          </a:p>
        </p:txBody>
      </p:sp>
    </p:spTree>
    <p:extLst>
      <p:ext uri="{BB962C8B-B14F-4D97-AF65-F5344CB8AC3E}">
        <p14:creationId xmlns:p14="http://schemas.microsoft.com/office/powerpoint/2010/main" val="3002478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the Dockerfiles</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dirty="0" err="1"/>
              <a:t>docker</a:t>
            </a:r>
            <a:r>
              <a:rPr lang="en-US" dirty="0"/>
              <a:t> build -t build-image -f </a:t>
            </a:r>
            <a:r>
              <a:rPr lang="en-US" dirty="0" err="1"/>
              <a:t>Dockerfile.build</a:t>
            </a:r>
            <a:r>
              <a:rPr lang="en-US" dirty="0"/>
              <a:t> .</a:t>
            </a:r>
          </a:p>
          <a:p>
            <a:r>
              <a:rPr lang="en-US" dirty="0" err="1"/>
              <a:t>docker</a:t>
            </a:r>
            <a:r>
              <a:rPr lang="en-US" dirty="0"/>
              <a:t> create --name build-container build-image</a:t>
            </a:r>
          </a:p>
          <a:p>
            <a:r>
              <a:rPr lang="en-US" dirty="0" err="1"/>
              <a:t>docker</a:t>
            </a:r>
            <a:r>
              <a:rPr lang="en-US" dirty="0"/>
              <a:t> </a:t>
            </a:r>
            <a:r>
              <a:rPr lang="en-US" dirty="0" err="1"/>
              <a:t>cp</a:t>
            </a:r>
            <a:r>
              <a:rPr lang="en-US" dirty="0"/>
              <a:t> build-container:/app/out ./</a:t>
            </a:r>
          </a:p>
          <a:p>
            <a:r>
              <a:rPr lang="en-US" dirty="0" err="1"/>
              <a:t>docker</a:t>
            </a:r>
            <a:r>
              <a:rPr lang="en-US" dirty="0"/>
              <a:t> </a:t>
            </a:r>
            <a:r>
              <a:rPr lang="en-US" dirty="0" err="1"/>
              <a:t>rm</a:t>
            </a:r>
            <a:r>
              <a:rPr lang="en-US" dirty="0"/>
              <a:t> build-container</a:t>
            </a:r>
          </a:p>
          <a:p>
            <a:r>
              <a:rPr lang="en-US" dirty="0" err="1"/>
              <a:t>docker</a:t>
            </a:r>
            <a:r>
              <a:rPr lang="en-US" dirty="0"/>
              <a:t> build -t app-image .</a:t>
            </a:r>
          </a:p>
          <a:p>
            <a:endParaRPr lang="en-US" dirty="0"/>
          </a:p>
        </p:txBody>
      </p:sp>
    </p:spTree>
    <p:extLst>
      <p:ext uri="{BB962C8B-B14F-4D97-AF65-F5344CB8AC3E}">
        <p14:creationId xmlns:p14="http://schemas.microsoft.com/office/powerpoint/2010/main" val="3243004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Dockerfile</a:t>
            </a:r>
            <a:br>
              <a:rPr lang="en-US" dirty="0"/>
            </a:br>
            <a:endParaRPr lang="en-US" dirty="0"/>
          </a:p>
        </p:txBody>
      </p:sp>
      <p:sp>
        <p:nvSpPr>
          <p:cNvPr id="3" name="Text Placeholder 2"/>
          <p:cNvSpPr>
            <a:spLocks noGrp="1"/>
          </p:cNvSpPr>
          <p:nvPr>
            <p:ph type="body" idx="1"/>
          </p:nvPr>
        </p:nvSpPr>
        <p:spPr>
          <a:xfrm>
            <a:off x="304800" y="1022350"/>
            <a:ext cx="11582400" cy="5210008"/>
          </a:xfrm>
        </p:spPr>
        <p:txBody>
          <a:bodyPr/>
          <a:lstStyle/>
          <a:p>
            <a:r>
              <a:rPr lang="en-US" sz="2000" dirty="0"/>
              <a:t>FROM </a:t>
            </a:r>
            <a:r>
              <a:rPr lang="en-US" sz="2000" dirty="0" err="1"/>
              <a:t>microsoft</a:t>
            </a:r>
            <a:r>
              <a:rPr lang="en-US" sz="2000" dirty="0"/>
              <a:t>/dotnet:2.0-sdk AS build-</a:t>
            </a:r>
            <a:r>
              <a:rPr lang="en-US" sz="2000" dirty="0" err="1"/>
              <a:t>env</a:t>
            </a:r>
            <a:endParaRPr lang="en-US" sz="2000" dirty="0"/>
          </a:p>
          <a:p>
            <a:r>
              <a:rPr lang="en-US" sz="2000" dirty="0"/>
              <a:t>WORKDIR /app</a:t>
            </a:r>
          </a:p>
          <a:p>
            <a:r>
              <a:rPr lang="en-US" sz="2000" dirty="0"/>
              <a:t>COPY *.</a:t>
            </a:r>
            <a:r>
              <a:rPr lang="en-US" sz="2000" dirty="0" err="1"/>
              <a:t>csproj</a:t>
            </a:r>
            <a:r>
              <a:rPr lang="en-US" sz="2000" dirty="0"/>
              <a:t> ./</a:t>
            </a:r>
          </a:p>
          <a:p>
            <a:r>
              <a:rPr lang="en-US" sz="2000" dirty="0"/>
              <a:t>RUN </a:t>
            </a:r>
            <a:r>
              <a:rPr lang="en-US" sz="2000" dirty="0" err="1"/>
              <a:t>dotnet</a:t>
            </a:r>
            <a:r>
              <a:rPr lang="en-US" sz="2000" dirty="0"/>
              <a:t> restore</a:t>
            </a:r>
          </a:p>
          <a:p>
            <a:r>
              <a:rPr lang="en-US" sz="2000" dirty="0"/>
              <a:t>COPY . ./</a:t>
            </a:r>
          </a:p>
          <a:p>
            <a:r>
              <a:rPr lang="en-US" sz="2000" dirty="0"/>
              <a:t>RUN </a:t>
            </a:r>
            <a:r>
              <a:rPr lang="en-US" sz="2000" dirty="0" err="1"/>
              <a:t>dotnet</a:t>
            </a:r>
            <a:r>
              <a:rPr lang="en-US" sz="2000" dirty="0"/>
              <a:t> publish -c Release -o out</a:t>
            </a:r>
          </a:p>
          <a:p>
            <a:endParaRPr lang="en-US" sz="2000" dirty="0"/>
          </a:p>
          <a:p>
            <a:r>
              <a:rPr lang="en-US" sz="2000" dirty="0"/>
              <a:t># build runtime image</a:t>
            </a:r>
          </a:p>
          <a:p>
            <a:r>
              <a:rPr lang="en-US" sz="2000" dirty="0"/>
              <a:t>FROM </a:t>
            </a:r>
            <a:r>
              <a:rPr lang="en-US" sz="2000" dirty="0" err="1"/>
              <a:t>microsoft</a:t>
            </a:r>
            <a:r>
              <a:rPr lang="en-US" sz="2000" dirty="0"/>
              <a:t>/dotnet:2.0-runtime </a:t>
            </a:r>
          </a:p>
          <a:p>
            <a:r>
              <a:rPr lang="en-US" sz="2000" dirty="0"/>
              <a:t>WORKDIR /app</a:t>
            </a:r>
          </a:p>
          <a:p>
            <a:r>
              <a:rPr lang="en-US" sz="2000" dirty="0"/>
              <a:t>COPY --from=build-</a:t>
            </a:r>
            <a:r>
              <a:rPr lang="en-US" sz="2000" dirty="0" err="1"/>
              <a:t>env</a:t>
            </a:r>
            <a:r>
              <a:rPr lang="en-US" sz="2000" dirty="0"/>
              <a:t> /app/out ./</a:t>
            </a:r>
          </a:p>
          <a:p>
            <a:r>
              <a:rPr lang="en-US" sz="2000" dirty="0"/>
              <a:t>ENTRYPOINT ["</a:t>
            </a:r>
            <a:r>
              <a:rPr lang="en-US" sz="2000" dirty="0" err="1"/>
              <a:t>dotnet</a:t>
            </a:r>
            <a:r>
              <a:rPr lang="en-US" sz="2000" dirty="0"/>
              <a:t>", "dotnetapp.dll"]</a:t>
            </a:r>
          </a:p>
        </p:txBody>
      </p:sp>
    </p:spTree>
    <p:extLst>
      <p:ext uri="{BB962C8B-B14F-4D97-AF65-F5344CB8AC3E}">
        <p14:creationId xmlns:p14="http://schemas.microsoft.com/office/powerpoint/2010/main" val="166534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Multi-Stage Dockerfile Details</a:t>
            </a:r>
          </a:p>
        </p:txBody>
      </p:sp>
      <p:sp>
        <p:nvSpPr>
          <p:cNvPr id="5" name="Text Placeholder 4"/>
          <p:cNvSpPr>
            <a:spLocks noGrp="1"/>
          </p:cNvSpPr>
          <p:nvPr>
            <p:ph type="body" idx="1"/>
          </p:nvPr>
        </p:nvSpPr>
        <p:spPr/>
        <p:txBody>
          <a:bodyPr/>
          <a:lstStyle/>
          <a:p>
            <a:r>
              <a:rPr lang="en-US" dirty="0"/>
              <a:t>Multiple FROM commands within a single Dockerfile</a:t>
            </a:r>
          </a:p>
          <a:p>
            <a:r>
              <a:rPr lang="en-US" dirty="0"/>
              <a:t>AS keyword allows aliasing of stages</a:t>
            </a:r>
          </a:p>
          <a:p>
            <a:r>
              <a:rPr lang="en-US" dirty="0"/>
              <a:t>COPY –from supports referencing context of previous stages </a:t>
            </a:r>
          </a:p>
          <a:p>
            <a:r>
              <a:rPr lang="en-US" dirty="0"/>
              <a:t>ARG usage support within the FROM commands</a:t>
            </a:r>
          </a:p>
          <a:p>
            <a:r>
              <a:rPr lang="en-US" dirty="0"/>
              <a:t>-target option allows you to build a particular stage</a:t>
            </a:r>
          </a:p>
          <a:p>
            <a:pPr lvl="1"/>
            <a:r>
              <a:rPr lang="en-US" dirty="0"/>
              <a:t> Docker has no smarts to determine build graph – builds everything prior.</a:t>
            </a:r>
          </a:p>
          <a:p>
            <a:r>
              <a:rPr lang="en-US" dirty="0"/>
              <a:t>No support to tag individual stages.</a:t>
            </a:r>
          </a:p>
        </p:txBody>
      </p:sp>
    </p:spTree>
    <p:extLst>
      <p:ext uri="{BB962C8B-B14F-4D97-AF65-F5344CB8AC3E}">
        <p14:creationId xmlns:p14="http://schemas.microsoft.com/office/powerpoint/2010/main" val="3192296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 Scenario</a:t>
            </a:r>
          </a:p>
        </p:txBody>
      </p:sp>
      <p:sp>
        <p:nvSpPr>
          <p:cNvPr id="3" name="Text Placeholder 2"/>
          <p:cNvSpPr>
            <a:spLocks noGrp="1"/>
          </p:cNvSpPr>
          <p:nvPr>
            <p:ph type="body" idx="1"/>
          </p:nvPr>
        </p:nvSpPr>
        <p:spPr/>
        <p:txBody>
          <a:bodyPr/>
          <a:lstStyle/>
          <a:p>
            <a:r>
              <a:rPr lang="en-US" dirty="0"/>
              <a:t>Platform is not just OS.  Chip architecture is also a form of cross platform.</a:t>
            </a:r>
          </a:p>
          <a:p>
            <a:r>
              <a:rPr lang="en-US" dirty="0"/>
              <a:t>.NET Core SDK doesn’t support arm</a:t>
            </a:r>
          </a:p>
          <a:p>
            <a:r>
              <a:rPr lang="en-US" dirty="0"/>
              <a:t>How can you use Docker to build an optimized runtime image?</a:t>
            </a:r>
          </a:p>
        </p:txBody>
      </p:sp>
    </p:spTree>
    <p:extLst>
      <p:ext uri="{BB962C8B-B14F-4D97-AF65-F5344CB8AC3E}">
        <p14:creationId xmlns:p14="http://schemas.microsoft.com/office/powerpoint/2010/main" val="294045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Machine Option</a:t>
            </a:r>
            <a:br>
              <a:rPr lang="en-US" dirty="0"/>
            </a:br>
            <a:endParaRPr lang="en-US" dirty="0"/>
          </a:p>
        </p:txBody>
      </p:sp>
      <p:sp>
        <p:nvSpPr>
          <p:cNvPr id="3" name="Text Placeholder 2"/>
          <p:cNvSpPr>
            <a:spLocks noGrp="1"/>
          </p:cNvSpPr>
          <p:nvPr>
            <p:ph type="body" idx="1"/>
          </p:nvPr>
        </p:nvSpPr>
        <p:spPr/>
        <p:txBody>
          <a:bodyPr/>
          <a:lstStyle/>
          <a:p>
            <a:r>
              <a:rPr lang="en-US" dirty="0"/>
              <a:t>Build app within Dockerfile on </a:t>
            </a:r>
            <a:r>
              <a:rPr lang="en-US" dirty="0" err="1"/>
              <a:t>amd</a:t>
            </a:r>
            <a:r>
              <a:rPr lang="en-US" dirty="0"/>
              <a:t> host</a:t>
            </a:r>
          </a:p>
          <a:p>
            <a:r>
              <a:rPr lang="en-US" dirty="0"/>
              <a:t>Copy output to arm</a:t>
            </a:r>
          </a:p>
          <a:p>
            <a:r>
              <a:rPr lang="en-US" dirty="0"/>
              <a:t>Build runtime image on Arm </a:t>
            </a:r>
          </a:p>
          <a:p>
            <a:endParaRPr lang="en-US" dirty="0"/>
          </a:p>
        </p:txBody>
      </p:sp>
    </p:spTree>
    <p:extLst>
      <p:ext uri="{BB962C8B-B14F-4D97-AF65-F5344CB8AC3E}">
        <p14:creationId xmlns:p14="http://schemas.microsoft.com/office/powerpoint/2010/main" val="96451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Image vs Container</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Dockerfile Option</a:t>
            </a:r>
          </a:p>
        </p:txBody>
      </p:sp>
      <p:sp>
        <p:nvSpPr>
          <p:cNvPr id="3" name="Text Placeholder 2"/>
          <p:cNvSpPr>
            <a:spLocks noGrp="1"/>
          </p:cNvSpPr>
          <p:nvPr>
            <p:ph type="body" idx="1"/>
          </p:nvPr>
        </p:nvSpPr>
        <p:spPr/>
        <p:txBody>
          <a:bodyPr/>
          <a:lstStyle/>
          <a:p>
            <a:pPr marL="169329" indent="0">
              <a:lnSpc>
                <a:spcPct val="100000"/>
              </a:lnSpc>
              <a:buNone/>
            </a:pPr>
            <a:r>
              <a:rPr lang="en-US" sz="2000" dirty="0"/>
              <a:t>FROM </a:t>
            </a:r>
            <a:r>
              <a:rPr lang="en-US" sz="2000" dirty="0" err="1"/>
              <a:t>microsoft</a:t>
            </a:r>
            <a:r>
              <a:rPr lang="en-US" sz="2000" dirty="0"/>
              <a:t>/dotnet:2.0-sdk AS build-</a:t>
            </a:r>
            <a:r>
              <a:rPr lang="en-US" sz="2000" dirty="0" err="1"/>
              <a:t>env</a:t>
            </a:r>
            <a:endParaRPr lang="en-US" sz="2000" dirty="0"/>
          </a:p>
          <a:p>
            <a:pPr marL="169329" indent="0">
              <a:lnSpc>
                <a:spcPct val="100000"/>
              </a:lnSpc>
              <a:buNone/>
            </a:pPr>
            <a:r>
              <a:rPr lang="en-US" sz="2000" dirty="0"/>
              <a:t>WORKDIR /app</a:t>
            </a:r>
          </a:p>
          <a:p>
            <a:pPr marL="169329" indent="0">
              <a:lnSpc>
                <a:spcPct val="100000"/>
              </a:lnSpc>
              <a:buNone/>
            </a:pPr>
            <a:r>
              <a:rPr lang="en-US" sz="2000" dirty="0"/>
              <a:t>COPY *.</a:t>
            </a:r>
            <a:r>
              <a:rPr lang="en-US" sz="2000" dirty="0" err="1"/>
              <a:t>csproj</a:t>
            </a:r>
            <a:r>
              <a:rPr lang="en-US" sz="2000" dirty="0"/>
              <a:t> ./</a:t>
            </a:r>
          </a:p>
          <a:p>
            <a:pPr marL="169329" indent="0">
              <a:lnSpc>
                <a:spcPct val="100000"/>
              </a:lnSpc>
              <a:buNone/>
            </a:pPr>
            <a:r>
              <a:rPr lang="en-US" sz="2000" dirty="0"/>
              <a:t>RUN </a:t>
            </a:r>
            <a:r>
              <a:rPr lang="en-US" sz="2000" dirty="0" err="1"/>
              <a:t>dotnet</a:t>
            </a:r>
            <a:r>
              <a:rPr lang="en-US" sz="2000" dirty="0"/>
              <a:t> restore</a:t>
            </a:r>
          </a:p>
          <a:p>
            <a:pPr marL="169329" indent="0">
              <a:lnSpc>
                <a:spcPct val="100000"/>
              </a:lnSpc>
              <a:buNone/>
            </a:pPr>
            <a:r>
              <a:rPr lang="en-US" sz="2000" dirty="0"/>
              <a:t>COPY . ./</a:t>
            </a:r>
          </a:p>
          <a:p>
            <a:pPr marL="169329" indent="0">
              <a:lnSpc>
                <a:spcPct val="100000"/>
              </a:lnSpc>
              <a:buNone/>
            </a:pPr>
            <a:r>
              <a:rPr lang="en-US" sz="2000" dirty="0"/>
              <a:t>RUN </a:t>
            </a:r>
            <a:r>
              <a:rPr lang="en-US" sz="2000" dirty="0" err="1"/>
              <a:t>dotnet</a:t>
            </a:r>
            <a:r>
              <a:rPr lang="en-US" sz="2000" dirty="0"/>
              <a:t> publish -c Release -o out</a:t>
            </a:r>
          </a:p>
          <a:p>
            <a:pPr marL="169329" indent="0">
              <a:lnSpc>
                <a:spcPct val="100000"/>
              </a:lnSpc>
              <a:buNone/>
            </a:pPr>
            <a:endParaRPr lang="en-US" sz="2000" dirty="0"/>
          </a:p>
          <a:p>
            <a:pPr marL="169329" indent="0">
              <a:lnSpc>
                <a:spcPct val="100000"/>
              </a:lnSpc>
              <a:buNone/>
            </a:pPr>
            <a:r>
              <a:rPr lang="en-US" sz="2000" dirty="0"/>
              <a:t># build runtime image</a:t>
            </a:r>
          </a:p>
          <a:p>
            <a:pPr marL="169329" indent="0">
              <a:lnSpc>
                <a:spcPct val="100000"/>
              </a:lnSpc>
              <a:buNone/>
            </a:pPr>
            <a:r>
              <a:rPr lang="en-US" sz="2000" dirty="0"/>
              <a:t>FROM </a:t>
            </a:r>
            <a:r>
              <a:rPr lang="en-US" sz="2000" dirty="0" err="1"/>
              <a:t>microsoft</a:t>
            </a:r>
            <a:r>
              <a:rPr lang="en-US" sz="2000" dirty="0"/>
              <a:t>/dotnet:2.0.0-runtime-stretch-arm32v7</a:t>
            </a:r>
          </a:p>
          <a:p>
            <a:pPr marL="169329" indent="0">
              <a:lnSpc>
                <a:spcPct val="100000"/>
              </a:lnSpc>
              <a:buNone/>
            </a:pPr>
            <a:r>
              <a:rPr lang="en-US" sz="2000" dirty="0"/>
              <a:t>WORKDIR /app</a:t>
            </a:r>
          </a:p>
          <a:p>
            <a:pPr marL="169329" indent="0">
              <a:lnSpc>
                <a:spcPct val="100000"/>
              </a:lnSpc>
              <a:buNone/>
            </a:pPr>
            <a:r>
              <a:rPr lang="en-US" sz="2000" dirty="0"/>
              <a:t>COPY --from=build-</a:t>
            </a:r>
            <a:r>
              <a:rPr lang="en-US" sz="2000" dirty="0" err="1"/>
              <a:t>env</a:t>
            </a:r>
            <a:r>
              <a:rPr lang="en-US" sz="2000" dirty="0"/>
              <a:t> /app/out ./</a:t>
            </a:r>
          </a:p>
          <a:p>
            <a:pPr marL="169329" indent="0">
              <a:lnSpc>
                <a:spcPct val="100000"/>
              </a:lnSpc>
              <a:buNone/>
            </a:pPr>
            <a:r>
              <a:rPr lang="en-US" sz="2000" dirty="0"/>
              <a:t>ENTRYPOINT ["</a:t>
            </a:r>
            <a:r>
              <a:rPr lang="en-US" sz="2000" dirty="0" err="1"/>
              <a:t>dotnet</a:t>
            </a:r>
            <a:r>
              <a:rPr lang="en-US" sz="2000" dirty="0"/>
              <a:t>", "dotnetapp.dll"]</a:t>
            </a:r>
          </a:p>
        </p:txBody>
      </p:sp>
    </p:spTree>
    <p:extLst>
      <p:ext uri="{BB962C8B-B14F-4D97-AF65-F5344CB8AC3E}">
        <p14:creationId xmlns:p14="http://schemas.microsoft.com/office/powerpoint/2010/main" val="57418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Specifics</a:t>
            </a:r>
          </a:p>
        </p:txBody>
      </p:sp>
      <p:sp>
        <p:nvSpPr>
          <p:cNvPr id="3" name="Text Placeholder 2"/>
          <p:cNvSpPr>
            <a:spLocks noGrp="1"/>
          </p:cNvSpPr>
          <p:nvPr>
            <p:ph type="body" idx="1"/>
          </p:nvPr>
        </p:nvSpPr>
        <p:spPr/>
        <p:txBody>
          <a:bodyPr/>
          <a:lstStyle/>
          <a:p>
            <a:r>
              <a:rPr lang="en-US" dirty="0"/>
              <a:t>Only works on Docker for Windows and Docker for Mac</a:t>
            </a:r>
          </a:p>
          <a:p>
            <a:pPr lvl="1"/>
            <a:r>
              <a:rPr lang="en-US" dirty="0"/>
              <a:t> Docker Hypervisor capable of spinning up different hosts (</a:t>
            </a:r>
            <a:r>
              <a:rPr lang="en-US" dirty="0" err="1"/>
              <a:t>amd</a:t>
            </a:r>
            <a:r>
              <a:rPr lang="en-US" dirty="0"/>
              <a:t>/arm)</a:t>
            </a:r>
          </a:p>
        </p:txBody>
      </p:sp>
    </p:spTree>
    <p:extLst>
      <p:ext uri="{BB962C8B-B14F-4D97-AF65-F5344CB8AC3E}">
        <p14:creationId xmlns:p14="http://schemas.microsoft.com/office/powerpoint/2010/main" val="1931600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Multi-Arch Tags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13414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Text Placeholder 2"/>
          <p:cNvSpPr>
            <a:spLocks noGrp="1"/>
          </p:cNvSpPr>
          <p:nvPr>
            <p:ph type="body" idx="1"/>
          </p:nvPr>
        </p:nvSpPr>
        <p:spPr/>
        <p:txBody>
          <a:bodyPr/>
          <a:lstStyle/>
          <a:p>
            <a:r>
              <a:rPr lang="en-US" dirty="0"/>
              <a:t>Suppose you are reading a blog that talks about this new programming platform that is changing the industry.</a:t>
            </a:r>
          </a:p>
          <a:p>
            <a:r>
              <a:rPr lang="en-US" dirty="0"/>
              <a:t>Blog states you can easily try it out with a Docker image</a:t>
            </a:r>
          </a:p>
          <a:p>
            <a:r>
              <a:rPr lang="en-US" dirty="0"/>
              <a:t>Try it out on Docker for Windows</a:t>
            </a:r>
          </a:p>
          <a:p>
            <a:r>
              <a:rPr lang="en-US" dirty="0"/>
              <a:t>Error: image operating system “</a:t>
            </a:r>
            <a:r>
              <a:rPr lang="en-US" dirty="0" err="1"/>
              <a:t>linux</a:t>
            </a:r>
            <a:r>
              <a:rPr lang="en-US" dirty="0"/>
              <a:t>" cannot be used on this platform</a:t>
            </a:r>
          </a:p>
          <a:p>
            <a:r>
              <a:rPr lang="en-US" dirty="0"/>
              <a:t>Turns out there is a different tag per supported platform</a:t>
            </a:r>
          </a:p>
          <a:p>
            <a:r>
              <a:rPr lang="en-US" dirty="0"/>
              <a:t>How many users give up before they discover this?</a:t>
            </a:r>
          </a:p>
        </p:txBody>
      </p:sp>
    </p:spTree>
    <p:extLst>
      <p:ext uri="{BB962C8B-B14F-4D97-AF65-F5344CB8AC3E}">
        <p14:creationId xmlns:p14="http://schemas.microsoft.com/office/powerpoint/2010/main" val="1704095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One tag no matter the platform</a:t>
            </a:r>
          </a:p>
          <a:p>
            <a:pPr lvl="1"/>
            <a:r>
              <a:rPr lang="en-US" dirty="0"/>
              <a:t> </a:t>
            </a:r>
            <a:r>
              <a:rPr lang="en-US" dirty="0" err="1"/>
              <a:t>docker</a:t>
            </a:r>
            <a:r>
              <a:rPr lang="en-US" dirty="0"/>
              <a:t> pull </a:t>
            </a:r>
            <a:r>
              <a:rPr lang="en-US" dirty="0" err="1"/>
              <a:t>microsoft</a:t>
            </a:r>
            <a:r>
              <a:rPr lang="en-US" dirty="0"/>
              <a:t>/dotnet:2.0-runtime</a:t>
            </a:r>
          </a:p>
          <a:p>
            <a:pPr lvl="1"/>
            <a:r>
              <a:rPr lang="en-US" dirty="0"/>
              <a:t> Windows amd64</a:t>
            </a:r>
          </a:p>
          <a:p>
            <a:pPr lvl="1"/>
            <a:r>
              <a:rPr lang="en-US" dirty="0"/>
              <a:t> Linux amd64</a:t>
            </a:r>
          </a:p>
          <a:p>
            <a:pPr lvl="1"/>
            <a:r>
              <a:rPr lang="en-US" dirty="0"/>
              <a:t> Linux arm32</a:t>
            </a:r>
          </a:p>
          <a:p>
            <a:pPr lvl="1"/>
            <a:r>
              <a:rPr lang="en-US" dirty="0"/>
              <a:t> …</a:t>
            </a:r>
          </a:p>
          <a:p>
            <a:r>
              <a:rPr lang="en-US" dirty="0"/>
              <a:t>Achieved via </a:t>
            </a:r>
            <a:r>
              <a:rPr lang="en-US" dirty="0">
                <a:solidFill>
                  <a:srgbClr val="FF0000"/>
                </a:solidFill>
                <a:hlinkClick r:id="rId3"/>
              </a:rPr>
              <a:t>manifest</a:t>
            </a:r>
            <a:endParaRPr lang="en-US" dirty="0">
              <a:solidFill>
                <a:srgbClr val="FF0000"/>
              </a:solidFill>
            </a:endParaRPr>
          </a:p>
          <a:p>
            <a:r>
              <a:rPr lang="en-US" dirty="0"/>
              <a:t>Client platform manifest lookup occurs on pull</a:t>
            </a:r>
          </a:p>
          <a:p>
            <a:endParaRPr lang="en-US" dirty="0"/>
          </a:p>
        </p:txBody>
      </p:sp>
    </p:spTree>
    <p:extLst>
      <p:ext uri="{BB962C8B-B14F-4D97-AF65-F5344CB8AC3E}">
        <p14:creationId xmlns:p14="http://schemas.microsoft.com/office/powerpoint/2010/main" val="2401461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4116075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74278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321537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5"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6"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8"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5"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5"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5"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628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a:t>
            </a:r>
          </a:p>
        </p:txBody>
      </p:sp>
      <p:sp>
        <p:nvSpPr>
          <p:cNvPr id="5" name="Text Placeholder 4"/>
          <p:cNvSpPr>
            <a:spLocks noGrp="1"/>
          </p:cNvSpPr>
          <p:nvPr>
            <p:ph type="body" idx="1"/>
          </p:nvPr>
        </p:nvSpPr>
        <p:spPr/>
        <p:txBody>
          <a:bodyPr/>
          <a:lstStyle/>
          <a:p>
            <a:r>
              <a:rPr lang="en-US" dirty="0"/>
              <a:t>A template (application plus required binaries and libraries)</a:t>
            </a:r>
          </a:p>
          <a:p>
            <a:r>
              <a:rPr lang="en-US" dirty="0"/>
              <a:t>Immutable</a:t>
            </a:r>
          </a:p>
          <a:p>
            <a:r>
              <a:rPr lang="en-US" dirty="0"/>
              <a:t>Defined via a Dockerfile (Ideally)</a:t>
            </a:r>
          </a:p>
          <a:p>
            <a:endParaRPr lang="en-US" dirty="0"/>
          </a:p>
        </p:txBody>
      </p:sp>
    </p:spTree>
    <p:extLst>
      <p:ext uri="{BB962C8B-B14F-4D97-AF65-F5344CB8AC3E}">
        <p14:creationId xmlns:p14="http://schemas.microsoft.com/office/powerpoint/2010/main" val="2726225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775557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3143468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83055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6"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7"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7336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5"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981720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3"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4"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453729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6435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7"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9"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4276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5"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6"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8"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5"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5"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5"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10"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10"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10"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10"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10"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10"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90259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a:xfrm>
            <a:off x="304800" y="1097280"/>
            <a:ext cx="11582400" cy="5079683"/>
          </a:xfrm>
        </p:spPr>
        <p:txBody>
          <a:bodyPr/>
          <a:lstStyle/>
          <a:p>
            <a:pPr marL="169329" indent="0">
              <a:lnSpc>
                <a:spcPct val="150000"/>
              </a:lnSpc>
              <a:buNone/>
            </a:pPr>
            <a:r>
              <a:rPr lang="en-US" kern="1200" dirty="0">
                <a:solidFill>
                  <a:schemeClr val="bg1"/>
                </a:solidFill>
              </a:rPr>
              <a:t>Docker is the world's leading software containerization platform</a:t>
            </a:r>
          </a:p>
          <a:p>
            <a:pPr marL="742939" lvl="1" indent="-285750">
              <a:lnSpc>
                <a:spcPct val="150000"/>
              </a:lnSpc>
              <a:buFont typeface="Arial" panose="020B0604020202020204" pitchFamily="34" charset="0"/>
              <a:buChar char="•"/>
            </a:pPr>
            <a:r>
              <a:rPr lang="en-US" dirty="0"/>
              <a:t>Lightweight</a:t>
            </a:r>
          </a:p>
          <a:p>
            <a:pPr marL="742939" lvl="1" indent="-285750">
              <a:lnSpc>
                <a:spcPct val="150000"/>
              </a:lnSpc>
              <a:buFont typeface="Arial" panose="020B0604020202020204" pitchFamily="34" charset="0"/>
              <a:buChar char="•"/>
            </a:pPr>
            <a:r>
              <a:rPr lang="en-US" dirty="0"/>
              <a:t>Open</a:t>
            </a:r>
          </a:p>
          <a:p>
            <a:pPr marL="742939" lvl="1" indent="-285750">
              <a:lnSpc>
                <a:spcPct val="150000"/>
              </a:lnSpc>
              <a:buFont typeface="Arial" panose="020B0604020202020204" pitchFamily="34" charset="0"/>
              <a:buChar char="•"/>
            </a:pPr>
            <a:r>
              <a:rPr lang="en-US" dirty="0"/>
              <a:t>Secure By Default</a:t>
            </a:r>
          </a:p>
          <a:p>
            <a:pPr>
              <a:lnSpc>
                <a:spcPct val="150000"/>
              </a:lnSpc>
            </a:pPr>
            <a:endParaRPr lang="en-US" kern="1200" dirty="0">
              <a:solidFill>
                <a:schemeClr val="bg1"/>
              </a:solidFill>
            </a:endParaRPr>
          </a:p>
          <a:p>
            <a:pPr>
              <a:lnSpc>
                <a:spcPct val="150000"/>
              </a:lnSpc>
            </a:pPr>
            <a:endParaRPr lang="en-US" dirty="0"/>
          </a:p>
        </p:txBody>
      </p:sp>
      <p:pic>
        <p:nvPicPr>
          <p:cNvPr id="4" name="Picture 3"/>
          <p:cNvPicPr>
            <a:picLocks noChangeAspect="1"/>
          </p:cNvPicPr>
          <p:nvPr/>
        </p:nvPicPr>
        <p:blipFill>
          <a:blip r:embed="rId3"/>
          <a:stretch>
            <a:fillRect/>
          </a:stretch>
        </p:blipFill>
        <p:spPr>
          <a:xfrm>
            <a:off x="221193" y="3743324"/>
            <a:ext cx="11500514" cy="2393316"/>
          </a:xfrm>
          <a:prstGeom prst="rect">
            <a:avLst/>
          </a:prstGeom>
        </p:spPr>
      </p:pic>
    </p:spTree>
    <p:extLst>
      <p:ext uri="{BB962C8B-B14F-4D97-AF65-F5344CB8AC3E}">
        <p14:creationId xmlns:p14="http://schemas.microsoft.com/office/powerpoint/2010/main" val="41214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a:t>
            </a:r>
          </a:p>
        </p:txBody>
      </p:sp>
      <p:sp>
        <p:nvSpPr>
          <p:cNvPr id="3" name="Text Placeholder 2"/>
          <p:cNvSpPr>
            <a:spLocks noGrp="1"/>
          </p:cNvSpPr>
          <p:nvPr>
            <p:ph type="body" idx="1"/>
          </p:nvPr>
        </p:nvSpPr>
        <p:spPr/>
        <p:txBody>
          <a:bodyPr/>
          <a:lstStyle/>
          <a:p>
            <a:r>
              <a:rPr lang="en-US" dirty="0"/>
              <a:t>A running instance of an image</a:t>
            </a:r>
          </a:p>
          <a:p>
            <a:pPr lvl="1"/>
            <a:r>
              <a:rPr lang="en-US" dirty="0"/>
              <a:t>Writable layer on top of an image</a:t>
            </a:r>
          </a:p>
          <a:p>
            <a:r>
              <a:rPr lang="en-US" dirty="0"/>
              <a:t>Intended to be ephemeral</a:t>
            </a:r>
          </a:p>
          <a:p>
            <a:r>
              <a:rPr lang="en-US" dirty="0"/>
              <a:t>Can have * instances of an image running concurrently</a:t>
            </a:r>
          </a:p>
          <a:p>
            <a:endParaRPr lang="en-US" dirty="0"/>
          </a:p>
          <a:p>
            <a:endParaRPr lang="en-US" dirty="0"/>
          </a:p>
        </p:txBody>
      </p:sp>
    </p:spTree>
    <p:extLst>
      <p:ext uri="{BB962C8B-B14F-4D97-AF65-F5344CB8AC3E}">
        <p14:creationId xmlns:p14="http://schemas.microsoft.com/office/powerpoint/2010/main" val="2422398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83844"/>
            <a:ext cx="11582400" cy="639891"/>
          </a:xfrm>
        </p:spPr>
        <p:txBody>
          <a:bodyPr/>
          <a:lstStyle/>
          <a:p>
            <a:r>
              <a:rPr lang="en-US" cap="all" dirty="0"/>
              <a:t>VIRTUAL MACHINES vs CONTAINERS</a:t>
            </a:r>
            <a:br>
              <a:rPr lang="en-US" cap="all" dirty="0"/>
            </a:br>
            <a:endParaRPr lang="en-US" dirty="0"/>
          </a:p>
        </p:txBody>
      </p:sp>
      <p:graphicFrame>
        <p:nvGraphicFramePr>
          <p:cNvPr id="4" name="Object 3"/>
          <p:cNvGraphicFramePr>
            <a:graphicFrameLocks noChangeAspect="1"/>
          </p:cNvGraphicFramePr>
          <p:nvPr>
            <p:extLst/>
          </p:nvPr>
        </p:nvGraphicFramePr>
        <p:xfrm>
          <a:off x="225401" y="1512888"/>
          <a:ext cx="11734985" cy="4197032"/>
        </p:xfrm>
        <a:graphic>
          <a:graphicData uri="http://schemas.openxmlformats.org/presentationml/2006/ole">
            <mc:AlternateContent xmlns:mc="http://schemas.openxmlformats.org/markup-compatibility/2006">
              <mc:Choice xmlns:v="urn:schemas-microsoft-com:vml" Requires="v">
                <p:oleObj spid="_x0000_s14349" name="Bitmap Image" r:id="rId4" imgW="10706040" imgH="3828960" progId="Paint.Picture">
                  <p:embed/>
                </p:oleObj>
              </mc:Choice>
              <mc:Fallback>
                <p:oleObj name="Bitmap Image" r:id="rId4" imgW="10706040" imgH="3828960" progId="Paint.Picture">
                  <p:embed/>
                  <p:pic>
                    <p:nvPicPr>
                      <p:cNvPr id="4" name="Object 3"/>
                      <p:cNvPicPr/>
                      <p:nvPr/>
                    </p:nvPicPr>
                    <p:blipFill>
                      <a:blip r:embed="rId5"/>
                      <a:stretch>
                        <a:fillRect/>
                      </a:stretch>
                    </p:blipFill>
                    <p:spPr>
                      <a:xfrm>
                        <a:off x="225401" y="1512888"/>
                        <a:ext cx="11734985" cy="4197032"/>
                      </a:xfrm>
                      <a:prstGeom prst="rect">
                        <a:avLst/>
                      </a:prstGeom>
                    </p:spPr>
                  </p:pic>
                </p:oleObj>
              </mc:Fallback>
            </mc:AlternateContent>
          </a:graphicData>
        </a:graphic>
      </p:graphicFrame>
    </p:spTree>
    <p:extLst>
      <p:ext uri="{BB962C8B-B14F-4D97-AF65-F5344CB8AC3E}">
        <p14:creationId xmlns:p14="http://schemas.microsoft.com/office/powerpoint/2010/main" val="2259572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pPr marL="169329" indent="0">
              <a:lnSpc>
                <a:spcPct val="150000"/>
              </a:lnSpc>
              <a:buNone/>
            </a:pPr>
            <a:r>
              <a:rPr lang="en-US" dirty="0"/>
              <a:t>Skip the setup and maintenance of development environments and language-specific tooling. </a:t>
            </a:r>
          </a:p>
          <a:p>
            <a:pPr marL="914389" lvl="1" indent="-457200">
              <a:lnSpc>
                <a:spcPct val="150000"/>
              </a:lnSpc>
              <a:buFont typeface="Arial" panose="020B0604020202020204" pitchFamily="34" charset="0"/>
              <a:buChar char="•"/>
            </a:pPr>
            <a:r>
              <a:rPr lang="en-US" dirty="0"/>
              <a:t>Accelerate Developers</a:t>
            </a:r>
          </a:p>
          <a:p>
            <a:pPr marL="914389" lvl="1" indent="-457200">
              <a:lnSpc>
                <a:spcPct val="150000"/>
              </a:lnSpc>
              <a:buFont typeface="Arial" panose="020B0604020202020204" pitchFamily="34" charset="0"/>
              <a:buChar char="•"/>
            </a:pPr>
            <a:r>
              <a:rPr lang="en-US" dirty="0"/>
              <a:t>Empower Creativity</a:t>
            </a:r>
          </a:p>
          <a:p>
            <a:pPr marL="914389" lvl="1" indent="-457200">
              <a:lnSpc>
                <a:spcPct val="150000"/>
              </a:lnSpc>
              <a:buFont typeface="Arial" panose="020B0604020202020204" pitchFamily="34" charset="0"/>
              <a:buChar char="•"/>
            </a:pPr>
            <a:r>
              <a:rPr lang="en-US" dirty="0"/>
              <a:t>Eliminate Environment Inconsistencies</a:t>
            </a:r>
          </a:p>
        </p:txBody>
      </p:sp>
    </p:spTree>
    <p:extLst>
      <p:ext uri="{BB962C8B-B14F-4D97-AF65-F5344CB8AC3E}">
        <p14:creationId xmlns:p14="http://schemas.microsoft.com/office/powerpoint/2010/main" val="2057245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creates a common framework for developers and sysadmins to work together on distributed applications</a:t>
            </a:r>
          </a:p>
          <a:p>
            <a:pPr marL="914389" lvl="1" indent="-457200">
              <a:lnSpc>
                <a:spcPct val="150000"/>
              </a:lnSpc>
              <a:buFont typeface="Arial" panose="020B0604020202020204" pitchFamily="34" charset="0"/>
              <a:buChar char="•"/>
            </a:pPr>
            <a:r>
              <a:rPr lang="en-US" dirty="0"/>
              <a:t>Easy Content Distribution</a:t>
            </a:r>
          </a:p>
          <a:p>
            <a:pPr marL="914389" lvl="1" indent="-457200">
              <a:lnSpc>
                <a:spcPct val="150000"/>
              </a:lnSpc>
              <a:buFont typeface="Arial" panose="020B0604020202020204" pitchFamily="34" charset="0"/>
              <a:buChar char="•"/>
            </a:pPr>
            <a:r>
              <a:rPr lang="en-US" dirty="0"/>
              <a:t>Share Content (Automatically)</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054745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allows you to dynamically change your application -- from adding new capabilities, to quickly changing problem areas.</a:t>
            </a:r>
          </a:p>
          <a:p>
            <a:pPr marL="914389" lvl="1" indent="-457200">
              <a:lnSpc>
                <a:spcPct val="150000"/>
              </a:lnSpc>
              <a:buFont typeface="Arial" panose="020B0604020202020204" pitchFamily="34" charset="0"/>
              <a:buChar char="•"/>
            </a:pPr>
            <a:r>
              <a:rPr lang="en-US" dirty="0"/>
              <a:t>Ship 7X More</a:t>
            </a:r>
          </a:p>
          <a:p>
            <a:pPr marL="914389" lvl="1" indent="-457200">
              <a:lnSpc>
                <a:spcPct val="150000"/>
              </a:lnSpc>
              <a:buFont typeface="Arial" panose="020B0604020202020204" pitchFamily="34" charset="0"/>
              <a:buChar char="•"/>
            </a:pPr>
            <a:r>
              <a:rPr lang="en-US" dirty="0"/>
              <a:t>Quickly Scale</a:t>
            </a:r>
          </a:p>
        </p:txBody>
      </p:sp>
    </p:spTree>
    <p:extLst>
      <p:ext uri="{BB962C8B-B14F-4D97-AF65-F5344CB8AC3E}">
        <p14:creationId xmlns:p14="http://schemas.microsoft.com/office/powerpoint/2010/main" val="3394904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138508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Layers</a:t>
            </a:r>
          </a:p>
        </p:txBody>
      </p:sp>
      <p:sp>
        <p:nvSpPr>
          <p:cNvPr id="3" name="Text Placeholder 2"/>
          <p:cNvSpPr>
            <a:spLocks noGrp="1"/>
          </p:cNvSpPr>
          <p:nvPr>
            <p:ph type="body" idx="2"/>
          </p:nvPr>
        </p:nvSpPr>
        <p:spPr/>
        <p:txBody>
          <a:bodyPr/>
          <a:lstStyle/>
          <a:p>
            <a:endParaRPr lang="en-US"/>
          </a:p>
        </p:txBody>
      </p:sp>
    </p:spTree>
    <p:extLst>
      <p:ext uri="{BB962C8B-B14F-4D97-AF65-F5344CB8AC3E}">
        <p14:creationId xmlns:p14="http://schemas.microsoft.com/office/powerpoint/2010/main" val="232840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a:lnSpc>
                <a:spcPct val="150000"/>
              </a:lnSpc>
            </a:pPr>
            <a:r>
              <a:rPr lang="en-US" dirty="0"/>
              <a:t>Each image consists of a series of layers</a:t>
            </a:r>
          </a:p>
          <a:p>
            <a:pPr>
              <a:lnSpc>
                <a:spcPct val="150000"/>
              </a:lnSpc>
            </a:pPr>
            <a:r>
              <a:rPr lang="en-US" dirty="0"/>
              <a:t>Union file systems allows common layers to be shared between images and containers</a:t>
            </a:r>
          </a:p>
          <a:p>
            <a:pPr>
              <a:lnSpc>
                <a:spcPct val="150000"/>
              </a:lnSpc>
            </a:pPr>
            <a:r>
              <a:rPr lang="en-US" dirty="0"/>
              <a:t>One of the reasons Docker is so lightweight</a:t>
            </a:r>
          </a:p>
          <a:p>
            <a:pPr>
              <a:lnSpc>
                <a:spcPct val="150000"/>
              </a:lnSpc>
            </a:pPr>
            <a:endParaRPr lang="en-US" dirty="0"/>
          </a:p>
        </p:txBody>
      </p:sp>
    </p:spTree>
    <p:extLst>
      <p:ext uri="{BB962C8B-B14F-4D97-AF65-F5344CB8AC3E}">
        <p14:creationId xmlns:p14="http://schemas.microsoft.com/office/powerpoint/2010/main" val="56884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(10.0.14393.693)</a:t>
            </a:r>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3510674856"/>
      </p:ext>
    </p:extLst>
  </p:cSld>
  <p:clrMapOvr>
    <a:masterClrMapping/>
  </p:clrMapOvr>
</p:sld>
</file>

<file path=ppt/theme/theme1.xml><?xml version="1.0" encoding="utf-8"?>
<a:theme xmlns:a="http://schemas.openxmlformats.org/drawingml/2006/main" name="Docker 2016">
  <a:themeElements>
    <a:clrScheme name="Custom 1">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C00000"/>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3549</Words>
  <Application>Microsoft Office PowerPoint</Application>
  <PresentationFormat>Widescreen</PresentationFormat>
  <Paragraphs>678</Paragraphs>
  <Slides>64</Slides>
  <Notes>64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4" baseType="lpstr">
      <vt:lpstr>Arial</vt:lpstr>
      <vt:lpstr>Cabin</vt:lpstr>
      <vt:lpstr>Calibri</vt:lpstr>
      <vt:lpstr>Consolas</vt:lpstr>
      <vt:lpstr>Gill Sans</vt:lpstr>
      <vt:lpstr>Noto Sans Symbols</vt:lpstr>
      <vt:lpstr>Wingdings</vt:lpstr>
      <vt:lpstr>ヒラギノ角ゴ ProN W3</vt:lpstr>
      <vt:lpstr>Docker 2016</vt:lpstr>
      <vt:lpstr>Bitmap Image</vt:lpstr>
      <vt:lpstr>PowerPoint Presentation</vt:lpstr>
      <vt:lpstr>Assumption</vt:lpstr>
      <vt:lpstr>Why Docker vs VM</vt:lpstr>
      <vt:lpstr>PowerPoint Presentation</vt:lpstr>
      <vt:lpstr>Image</vt:lpstr>
      <vt:lpstr>Container</vt:lpstr>
      <vt:lpstr>PowerPoint Presentation</vt:lpstr>
      <vt:lpstr>Docker Layers</vt:lpstr>
      <vt:lpstr>Docker Layers</vt:lpstr>
      <vt:lpstr>Dockerfile</vt:lpstr>
      <vt:lpstr>Docker history</vt:lpstr>
      <vt:lpstr>Layer Optimization Problem</vt:lpstr>
      <vt:lpstr>Any Better?</vt:lpstr>
      <vt:lpstr>Solution</vt:lpstr>
      <vt:lpstr>Build Layer Caching</vt:lpstr>
      <vt:lpstr>What is wrong?</vt:lpstr>
      <vt:lpstr>Solution</vt:lpstr>
      <vt:lpstr>PowerPoint Presentation</vt:lpstr>
      <vt:lpstr>What are they?</vt:lpstr>
      <vt:lpstr>Versioning Tags</vt:lpstr>
      <vt:lpstr>Versioning Tags</vt:lpstr>
      <vt:lpstr>Versioning Tags</vt:lpstr>
      <vt:lpstr>Versioning Tags</vt:lpstr>
      <vt:lpstr>Not all images are tagged </vt:lpstr>
      <vt:lpstr>Clean them up</vt:lpstr>
      <vt:lpstr>PowerPoint Presentation</vt:lpstr>
      <vt:lpstr>Docker Hub / Docker Store</vt:lpstr>
      <vt:lpstr>Usage</vt:lpstr>
      <vt:lpstr>PowerPoint Presentation</vt:lpstr>
      <vt:lpstr>What about data persistence?</vt:lpstr>
      <vt:lpstr>Types</vt:lpstr>
      <vt:lpstr>PowerPoint Presentation</vt:lpstr>
      <vt:lpstr>Dockerfile.build </vt:lpstr>
      <vt:lpstr>Dockerfile </vt:lpstr>
      <vt:lpstr>Bridge the Dockerfiles </vt:lpstr>
      <vt:lpstr>Multi-stage Dockerfile </vt:lpstr>
      <vt:lpstr>Multi-Stage Dockerfile Details</vt:lpstr>
      <vt:lpstr>Cross Platform Scenario</vt:lpstr>
      <vt:lpstr>Multiple Machine Option </vt:lpstr>
      <vt:lpstr>Multi-Stage Dockerfile Option</vt:lpstr>
      <vt:lpstr>Specifics</vt:lpstr>
      <vt:lpstr>PowerPoint Presentation</vt:lpstr>
      <vt:lpstr>Problem</vt:lpstr>
      <vt:lpstr>Solution</vt:lpstr>
      <vt:lpstr>PowerPoint Presentation</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VIRTUAL MACHINES vs CONTAINERS </vt:lpstr>
      <vt:lpstr>BUILD BETTER SOFTWARE </vt:lpstr>
      <vt:lpstr>SHARE AND COLLABORATE </vt:lpstr>
      <vt:lpstr>SHIP SOFTWARE FASTER AND AT SCALE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96</cp:revision>
  <dcterms:created xsi:type="dcterms:W3CDTF">2017-01-21T19:06:17Z</dcterms:created>
  <dcterms:modified xsi:type="dcterms:W3CDTF">2017-08-31T22:04:20Z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msimons@microsoft.com</vt:lpwstr>
  </property>
  <property fmtid="{D5CDD505-2E9C-101B-9397-08002B2CF9AE}" pid="6" name="MSIP_Label_f42aa342-8706-4288-bd11-ebb85995028c_SetDate">
    <vt:lpwstr>2017-08-30T23:35:27.6616339-05:00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